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3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  <p:sldMasterId id="2147483666" r:id="rId3"/>
  </p:sldMasterIdLst>
  <p:notesMasterIdLst>
    <p:notesMasterId r:id="rId21"/>
  </p:notesMasterIdLst>
  <p:sldIdLst>
    <p:sldId id="324" r:id="rId4"/>
    <p:sldId id="349" r:id="rId5"/>
    <p:sldId id="333" r:id="rId6"/>
    <p:sldId id="334" r:id="rId7"/>
    <p:sldId id="350" r:id="rId8"/>
    <p:sldId id="351" r:id="rId9"/>
    <p:sldId id="257" r:id="rId10"/>
    <p:sldId id="345" r:id="rId11"/>
    <p:sldId id="346" r:id="rId12"/>
    <p:sldId id="482" r:id="rId13"/>
    <p:sldId id="483" r:id="rId14"/>
    <p:sldId id="344" r:id="rId15"/>
    <p:sldId id="458" r:id="rId16"/>
    <p:sldId id="460" r:id="rId17"/>
    <p:sldId id="461" r:id="rId18"/>
    <p:sldId id="352" r:id="rId19"/>
    <p:sldId id="31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5400"/>
    <a:srgbClr val="941100"/>
    <a:srgbClr val="003F00"/>
    <a:srgbClr val="008F00"/>
    <a:srgbClr val="190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64"/>
    <p:restoredTop sz="93677"/>
  </p:normalViewPr>
  <p:slideViewPr>
    <p:cSldViewPr snapToGrid="0" snapToObjects="1" showGuides="1">
      <p:cViewPr varScale="1">
        <p:scale>
          <a:sx n="87" d="100"/>
          <a:sy n="87" d="100"/>
        </p:scale>
        <p:origin x="468" y="4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32C74-E9BE-8845-AA1F-275C58478BD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0A490-7766-E549-A9C6-D9A35B8B0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8f30814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8f30814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7" y="1332224"/>
            <a:ext cx="8312727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5000" b="0" i="0" baseline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65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4468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2776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119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100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929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1981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2134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160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068"/>
            <a:ext cx="9144000" cy="9526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4800" b="1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2795" y="2120734"/>
            <a:ext cx="8325375" cy="4446318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Grande" charset="0"/>
              <a:buChar char="•"/>
              <a:defRPr sz="3200" b="0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40080">
              <a:defRPr sz="2800" b="0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600" b="0" i="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1379988"/>
            <a:ext cx="8312727" cy="5472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sz="3600" b="0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+ Subheader +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74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2" y="6092265"/>
            <a:ext cx="2939921" cy="521599"/>
          </a:xfrm>
          <a:prstGeom prst="rect">
            <a:avLst/>
          </a:prstGeom>
        </p:spPr>
      </p:pic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32224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3915" y="5945854"/>
            <a:ext cx="1371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72221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71" y="6130325"/>
            <a:ext cx="2939921" cy="5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3915" y="5945854"/>
            <a:ext cx="1371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3180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79" y="6207786"/>
            <a:ext cx="2939921" cy="5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443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81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78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81106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microsoft.com/office/2007/relationships/media" Target="../media/media4.mov"/><Relationship Id="rId12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8.png"/><Relationship Id="rId5" Type="http://schemas.microsoft.com/office/2007/relationships/media" Target="../media/media3.mp4"/><Relationship Id="rId10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microsoft.com/office/2007/relationships/media" Target="../media/media6.mov"/><Relationship Id="rId7" Type="http://schemas.openxmlformats.org/officeDocument/2006/relationships/image" Target="../media/image22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ov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5637" y="0"/>
            <a:ext cx="8312727" cy="6858000"/>
          </a:xfrm>
        </p:spPr>
        <p:txBody>
          <a:bodyPr/>
          <a:lstStyle/>
          <a:p>
            <a:pPr lvl="0"/>
            <a:r>
              <a:rPr lang="en-US" sz="6000" dirty="0"/>
              <a:t>Control Systems</a:t>
            </a:r>
            <a:endParaRPr lang="en-US" sz="4400" b="0" dirty="0">
              <a:solidFill>
                <a:srgbClr val="FFFFFF"/>
              </a:solidFill>
            </a:endParaRPr>
          </a:p>
          <a:p>
            <a:r>
              <a:rPr lang="en-US" sz="3200" b="0" dirty="0">
                <a:solidFill>
                  <a:srgbClr val="FFFFFF"/>
                </a:solidFill>
              </a:rPr>
              <a:t>EE 447 Fa19 </a:t>
            </a:r>
            <a:r>
              <a:rPr lang="en-US" sz="3200" b="0" dirty="0" err="1">
                <a:solidFill>
                  <a:srgbClr val="FFFFFF"/>
                </a:solidFill>
              </a:rPr>
              <a:t>TuTh</a:t>
            </a:r>
            <a:r>
              <a:rPr lang="en-US" sz="3200" b="0" dirty="0">
                <a:solidFill>
                  <a:srgbClr val="FFFFFF"/>
                </a:solidFill>
              </a:rPr>
              <a:t> 12:30—2:20p DEN 303</a:t>
            </a:r>
          </a:p>
          <a:p>
            <a:pPr lvl="0"/>
            <a:endParaRPr lang="en-US" sz="2800" dirty="0"/>
          </a:p>
          <a:p>
            <a:r>
              <a:rPr lang="en-US" b="0" dirty="0"/>
              <a:t>Prof Burden </a:t>
            </a:r>
          </a:p>
          <a:p>
            <a:r>
              <a:rPr lang="en-US" sz="3200" b="0" dirty="0"/>
              <a:t>(Sam; he/him/his)</a:t>
            </a:r>
          </a:p>
        </p:txBody>
      </p:sp>
    </p:spTree>
    <p:extLst>
      <p:ext uri="{BB962C8B-B14F-4D97-AF65-F5344CB8AC3E}">
        <p14:creationId xmlns:p14="http://schemas.microsoft.com/office/powerpoint/2010/main" val="26077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332" y="408322"/>
            <a:ext cx="12170664" cy="6085332"/>
          </a:xfrm>
          <a:prstGeom prst="rect">
            <a:avLst/>
          </a:prstGeom>
          <a:effectLst>
            <a:softEdge rad="10668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6"/>
          <a:stretch/>
        </p:blipFill>
        <p:spPr>
          <a:xfrm>
            <a:off x="5845203" y="1258229"/>
            <a:ext cx="3207967" cy="423944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8320"/>
            <a:ext cx="9144000" cy="95267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human</a:t>
            </a:r>
            <a:r>
              <a:rPr lang="en-US" sz="4000" b="0" dirty="0"/>
              <a:t>/</a:t>
            </a:r>
            <a:r>
              <a:rPr lang="en-US" sz="4000" b="0" dirty="0">
                <a:solidFill>
                  <a:srgbClr val="FFC000"/>
                </a:solidFill>
              </a:rPr>
              <a:t>machine</a:t>
            </a:r>
            <a:r>
              <a:rPr lang="en-US" sz="4000" b="0" dirty="0"/>
              <a:t> system:</a:t>
            </a:r>
          </a:p>
          <a:p>
            <a:pPr>
              <a:spcBef>
                <a:spcPts val="0"/>
              </a:spcBef>
            </a:pPr>
            <a:r>
              <a:rPr lang="en-US" dirty="0"/>
              <a:t>robot teleoperation</a:t>
            </a:r>
            <a:endParaRPr lang="en-US" sz="4000" i="1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0" y="6406701"/>
            <a:ext cx="9144000" cy="373792"/>
          </a:xfrm>
        </p:spPr>
        <p:txBody>
          <a:bodyPr/>
          <a:lstStyle/>
          <a:p>
            <a:pPr algn="l"/>
            <a:r>
              <a:rPr lang="en-US" sz="1400" dirty="0" err="1"/>
              <a:t>Chiawakum</a:t>
            </a:r>
            <a:r>
              <a:rPr lang="en-US" sz="1400" dirty="0"/>
              <a:t> Creek Fire near Lake Wenatchee, WA © Michael Stanford 2015 http://</a:t>
            </a:r>
            <a:r>
              <a:rPr lang="en-US" sz="1400" dirty="0" err="1"/>
              <a:t>yourshot.nationalgeographic.com</a:t>
            </a:r>
            <a:r>
              <a:rPr lang="en-US" sz="1400" dirty="0"/>
              <a:t>/photos/4181903/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7FA2722-C1CA-4498-B079-970E1AA4A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56359" y="2637293"/>
            <a:ext cx="3343567" cy="26996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31D6F30-AAFB-4BA8-BC1E-588F14712ADC}"/>
              </a:ext>
            </a:extLst>
          </p:cNvPr>
          <p:cNvGrpSpPr/>
          <p:nvPr/>
        </p:nvGrpSpPr>
        <p:grpSpPr>
          <a:xfrm>
            <a:off x="1479176" y="2469642"/>
            <a:ext cx="5585012" cy="1734730"/>
            <a:chOff x="1479176" y="2469642"/>
            <a:chExt cx="5585012" cy="1734730"/>
          </a:xfrm>
        </p:grpSpPr>
        <p:sp>
          <p:nvSpPr>
            <p:cNvPr id="21" name="Curved Right Arrow 11">
              <a:extLst>
                <a:ext uri="{FF2B5EF4-FFF2-40B4-BE49-F238E27FC236}">
                  <a16:creationId xmlns:a16="http://schemas.microsoft.com/office/drawing/2014/main" id="{9C019F51-FA8F-4441-B4C9-2D589EFE5B8F}"/>
                </a:ext>
              </a:extLst>
            </p:cNvPr>
            <p:cNvSpPr/>
            <p:nvPr/>
          </p:nvSpPr>
          <p:spPr>
            <a:xfrm>
              <a:off x="1479176" y="2701116"/>
              <a:ext cx="1999130" cy="1219202"/>
            </a:xfrm>
            <a:prstGeom prst="curvedRightArrow">
              <a:avLst>
                <a:gd name="adj1" fmla="val 23510"/>
                <a:gd name="adj2" fmla="val 30217"/>
                <a:gd name="adj3" fmla="val 292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Curved Right Arrow 12">
              <a:extLst>
                <a:ext uri="{FF2B5EF4-FFF2-40B4-BE49-F238E27FC236}">
                  <a16:creationId xmlns:a16="http://schemas.microsoft.com/office/drawing/2014/main" id="{78172472-119D-48E6-90B4-FB62D1887BAE}"/>
                </a:ext>
              </a:extLst>
            </p:cNvPr>
            <p:cNvSpPr/>
            <p:nvPr/>
          </p:nvSpPr>
          <p:spPr>
            <a:xfrm rot="10800000">
              <a:off x="4866651" y="2741383"/>
              <a:ext cx="2197537" cy="1219202"/>
            </a:xfrm>
            <a:prstGeom prst="curvedRightArrow">
              <a:avLst>
                <a:gd name="adj1" fmla="val 22017"/>
                <a:gd name="adj2" fmla="val 30217"/>
                <a:gd name="adj3" fmla="val 2929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Right Arrow 7">
              <a:extLst>
                <a:ext uri="{FF2B5EF4-FFF2-40B4-BE49-F238E27FC236}">
                  <a16:creationId xmlns:a16="http://schemas.microsoft.com/office/drawing/2014/main" id="{63DF0C18-D477-41F3-83EA-3E0D190D5A28}"/>
                </a:ext>
              </a:extLst>
            </p:cNvPr>
            <p:cNvSpPr/>
            <p:nvPr/>
          </p:nvSpPr>
          <p:spPr>
            <a:xfrm>
              <a:off x="3599925" y="3248195"/>
              <a:ext cx="3152129" cy="956177"/>
            </a:xfrm>
            <a:prstGeom prst="rightArrow">
              <a:avLst>
                <a:gd name="adj1" fmla="val 50000"/>
                <a:gd name="adj2" fmla="val 67930"/>
              </a:avLst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human motor outputs</a:t>
              </a:r>
            </a:p>
          </p:txBody>
        </p:sp>
        <p:sp>
          <p:nvSpPr>
            <p:cNvPr id="24" name="Right Arrow 14">
              <a:extLst>
                <a:ext uri="{FF2B5EF4-FFF2-40B4-BE49-F238E27FC236}">
                  <a16:creationId xmlns:a16="http://schemas.microsoft.com/office/drawing/2014/main" id="{A4FE3D51-26A7-4257-BAFA-49515A3D1433}"/>
                </a:ext>
              </a:extLst>
            </p:cNvPr>
            <p:cNvSpPr/>
            <p:nvPr/>
          </p:nvSpPr>
          <p:spPr>
            <a:xfrm flipH="1">
              <a:off x="1791310" y="2469642"/>
              <a:ext cx="3022967" cy="956177"/>
            </a:xfrm>
            <a:prstGeom prst="rightArrow">
              <a:avLst>
                <a:gd name="adj1" fmla="val 50000"/>
                <a:gd name="adj2" fmla="val 67930"/>
              </a:avLst>
            </a:prstGeom>
            <a:solidFill>
              <a:schemeClr val="tx2"/>
            </a:solidFill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human sensory inputs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41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332" y="408322"/>
            <a:ext cx="12170664" cy="6085332"/>
          </a:xfrm>
          <a:prstGeom prst="rect">
            <a:avLst/>
          </a:prstGeom>
          <a:effectLst>
            <a:softEdge rad="10668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6"/>
          <a:stretch/>
        </p:blipFill>
        <p:spPr>
          <a:xfrm>
            <a:off x="5845203" y="1258229"/>
            <a:ext cx="3207967" cy="423944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8320"/>
            <a:ext cx="9144000" cy="95267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human</a:t>
            </a:r>
            <a:r>
              <a:rPr lang="en-US" sz="4000" b="0" dirty="0"/>
              <a:t>/</a:t>
            </a:r>
            <a:r>
              <a:rPr lang="en-US" sz="4000" b="0" dirty="0">
                <a:solidFill>
                  <a:srgbClr val="FFC000"/>
                </a:solidFill>
              </a:rPr>
              <a:t>machine</a:t>
            </a:r>
            <a:r>
              <a:rPr lang="en-US" sz="4000" b="0" dirty="0"/>
              <a:t> system:</a:t>
            </a:r>
          </a:p>
          <a:p>
            <a:pPr>
              <a:spcBef>
                <a:spcPts val="0"/>
              </a:spcBef>
            </a:pPr>
            <a:r>
              <a:rPr lang="en-US" dirty="0"/>
              <a:t>robot teleoperation</a:t>
            </a:r>
            <a:endParaRPr lang="en-US" sz="4000" i="1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0" y="6406701"/>
            <a:ext cx="9144000" cy="373792"/>
          </a:xfrm>
        </p:spPr>
        <p:txBody>
          <a:bodyPr/>
          <a:lstStyle/>
          <a:p>
            <a:pPr algn="l"/>
            <a:r>
              <a:rPr lang="en-US" sz="1400" dirty="0" err="1"/>
              <a:t>Chiawakum</a:t>
            </a:r>
            <a:r>
              <a:rPr lang="en-US" sz="1400" dirty="0"/>
              <a:t> Creek Fire near Lake Wenatchee, WA © Michael Stanford 2015 http://</a:t>
            </a:r>
            <a:r>
              <a:rPr lang="en-US" sz="1400" dirty="0" err="1"/>
              <a:t>yourshot.nationalgeographic.com</a:t>
            </a:r>
            <a:r>
              <a:rPr lang="en-US" sz="1400" dirty="0"/>
              <a:t>/photos/4181903/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7FA2722-C1CA-4498-B079-970E1AA4A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56359" y="2637293"/>
            <a:ext cx="3343567" cy="26996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31D6F30-AAFB-4BA8-BC1E-588F14712ADC}"/>
              </a:ext>
            </a:extLst>
          </p:cNvPr>
          <p:cNvGrpSpPr/>
          <p:nvPr/>
        </p:nvGrpSpPr>
        <p:grpSpPr>
          <a:xfrm>
            <a:off x="1479176" y="2469642"/>
            <a:ext cx="5585012" cy="1734730"/>
            <a:chOff x="1479176" y="2469642"/>
            <a:chExt cx="5585012" cy="1734730"/>
          </a:xfrm>
        </p:grpSpPr>
        <p:sp>
          <p:nvSpPr>
            <p:cNvPr id="21" name="Curved Right Arrow 11">
              <a:extLst>
                <a:ext uri="{FF2B5EF4-FFF2-40B4-BE49-F238E27FC236}">
                  <a16:creationId xmlns:a16="http://schemas.microsoft.com/office/drawing/2014/main" id="{9C019F51-FA8F-4441-B4C9-2D589EFE5B8F}"/>
                </a:ext>
              </a:extLst>
            </p:cNvPr>
            <p:cNvSpPr/>
            <p:nvPr/>
          </p:nvSpPr>
          <p:spPr>
            <a:xfrm>
              <a:off x="1479176" y="2701116"/>
              <a:ext cx="1999130" cy="1219202"/>
            </a:xfrm>
            <a:prstGeom prst="curvedRightArrow">
              <a:avLst>
                <a:gd name="adj1" fmla="val 23510"/>
                <a:gd name="adj2" fmla="val 30217"/>
                <a:gd name="adj3" fmla="val 292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Curved Right Arrow 12">
              <a:extLst>
                <a:ext uri="{FF2B5EF4-FFF2-40B4-BE49-F238E27FC236}">
                  <a16:creationId xmlns:a16="http://schemas.microsoft.com/office/drawing/2014/main" id="{78172472-119D-48E6-90B4-FB62D1887BAE}"/>
                </a:ext>
              </a:extLst>
            </p:cNvPr>
            <p:cNvSpPr/>
            <p:nvPr/>
          </p:nvSpPr>
          <p:spPr>
            <a:xfrm rot="10800000">
              <a:off x="4866651" y="2741383"/>
              <a:ext cx="2197537" cy="1219202"/>
            </a:xfrm>
            <a:prstGeom prst="curvedRightArrow">
              <a:avLst>
                <a:gd name="adj1" fmla="val 22017"/>
                <a:gd name="adj2" fmla="val 30217"/>
                <a:gd name="adj3" fmla="val 2929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Right Arrow 7">
              <a:extLst>
                <a:ext uri="{FF2B5EF4-FFF2-40B4-BE49-F238E27FC236}">
                  <a16:creationId xmlns:a16="http://schemas.microsoft.com/office/drawing/2014/main" id="{63DF0C18-D477-41F3-83EA-3E0D190D5A28}"/>
                </a:ext>
              </a:extLst>
            </p:cNvPr>
            <p:cNvSpPr/>
            <p:nvPr/>
          </p:nvSpPr>
          <p:spPr>
            <a:xfrm>
              <a:off x="3599925" y="3248195"/>
              <a:ext cx="3152129" cy="956177"/>
            </a:xfrm>
            <a:prstGeom prst="rightArrow">
              <a:avLst>
                <a:gd name="adj1" fmla="val 50000"/>
                <a:gd name="adj2" fmla="val 67930"/>
              </a:avLst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human motor outputs</a:t>
              </a:r>
            </a:p>
          </p:txBody>
        </p:sp>
        <p:sp>
          <p:nvSpPr>
            <p:cNvPr id="24" name="Right Arrow 14">
              <a:extLst>
                <a:ext uri="{FF2B5EF4-FFF2-40B4-BE49-F238E27FC236}">
                  <a16:creationId xmlns:a16="http://schemas.microsoft.com/office/drawing/2014/main" id="{A4FE3D51-26A7-4257-BAFA-49515A3D1433}"/>
                </a:ext>
              </a:extLst>
            </p:cNvPr>
            <p:cNvSpPr/>
            <p:nvPr/>
          </p:nvSpPr>
          <p:spPr>
            <a:xfrm flipH="1">
              <a:off x="1791310" y="2469642"/>
              <a:ext cx="3022967" cy="956177"/>
            </a:xfrm>
            <a:prstGeom prst="rightArrow">
              <a:avLst>
                <a:gd name="adj1" fmla="val 50000"/>
                <a:gd name="adj2" fmla="val 67930"/>
              </a:avLst>
            </a:prstGeom>
            <a:solidFill>
              <a:schemeClr val="tx2"/>
            </a:solidFill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human sensory inputs</a:t>
              </a:r>
            </a:p>
          </p:txBody>
        </p:sp>
      </p:grp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F22972-A848-48DB-AC47-8D3AAD34CE8D}"/>
              </a:ext>
            </a:extLst>
          </p:cNvPr>
          <p:cNvSpPr txBox="1">
            <a:spLocks/>
          </p:cNvSpPr>
          <p:nvPr/>
        </p:nvSpPr>
        <p:spPr>
          <a:xfrm>
            <a:off x="-461213" y="2637293"/>
            <a:ext cx="10058400" cy="1404110"/>
          </a:xfrm>
          <a:prstGeom prst="rect">
            <a:avLst/>
          </a:prstGeom>
          <a:solidFill>
            <a:srgbClr val="190037"/>
          </a:solidFill>
          <a:ln w="76200">
            <a:solidFill>
              <a:schemeClr val="tx1">
                <a:lumMod val="50000"/>
              </a:schemeClr>
            </a:solidFill>
          </a:ln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3600" b="0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how do we enable humans to learn and control </a:t>
            </a:r>
          </a:p>
          <a:p>
            <a:r>
              <a:rPr lang="en-US" b="1" dirty="0"/>
              <a:t>contact-rich robot dynamics?</a:t>
            </a:r>
          </a:p>
        </p:txBody>
      </p:sp>
    </p:spTree>
    <p:extLst>
      <p:ext uri="{BB962C8B-B14F-4D97-AF65-F5344CB8AC3E}">
        <p14:creationId xmlns:p14="http://schemas.microsoft.com/office/powerpoint/2010/main" val="55587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339702" y="6174941"/>
            <a:ext cx="7804298" cy="683059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Johnson, Burden, </a:t>
            </a:r>
            <a:r>
              <a:rPr lang="en-US" sz="1600" dirty="0" err="1">
                <a:solidFill>
                  <a:schemeClr val="tx2"/>
                </a:solidFill>
              </a:rPr>
              <a:t>Koditschek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i="1" dirty="0">
                <a:solidFill>
                  <a:schemeClr val="tx2"/>
                </a:solidFill>
              </a:rPr>
              <a:t>IJRR</a:t>
            </a:r>
            <a:r>
              <a:rPr lang="en-US" sz="1600" dirty="0">
                <a:solidFill>
                  <a:schemeClr val="tx2"/>
                </a:solidFill>
              </a:rPr>
              <a:t> 2016 (arXiv:1502.01538)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chemeClr val="tx2"/>
                </a:solidFill>
              </a:rPr>
              <a:t>A hybrid systems model for simple manipulation and self-manipulation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4943"/>
            <a:ext cx="685800" cy="685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5" y="6174941"/>
            <a:ext cx="689429" cy="694944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2812825" y="3855761"/>
            <a:ext cx="5946164" cy="5235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8680" lvl="1" indent="-514350"/>
            <a:r>
              <a:rPr lang="en-US" dirty="0">
                <a:solidFill>
                  <a:schemeClr val="tx2"/>
                </a:solidFill>
              </a:rPr>
              <a:t>limbs in contact with ground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197836" y="4383313"/>
            <a:ext cx="5946164" cy="5235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8680" lvl="1" indent="-514350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3416967" y="4383622"/>
            <a:ext cx="5727033" cy="5235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8680" lvl="1" indent="-514350"/>
            <a:r>
              <a:rPr lang="en-US" dirty="0">
                <a:solidFill>
                  <a:schemeClr val="tx2"/>
                </a:solidFill>
              </a:rPr>
              <a:t>ground penetration constraints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6625" y="3982211"/>
            <a:ext cx="4718804" cy="1979077"/>
            <a:chOff x="86625" y="3982211"/>
            <a:chExt cx="4718804" cy="197907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b="77679"/>
            <a:stretch/>
          </p:blipFill>
          <p:spPr>
            <a:xfrm>
              <a:off x="86625" y="3982211"/>
              <a:ext cx="4718804" cy="39691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t="48893" b="24043"/>
            <a:stretch/>
          </p:blipFill>
          <p:spPr>
            <a:xfrm>
              <a:off x="86625" y="4942795"/>
              <a:ext cx="4718804" cy="48126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t="75465"/>
            <a:stretch/>
          </p:blipFill>
          <p:spPr>
            <a:xfrm>
              <a:off x="86625" y="5525000"/>
              <a:ext cx="4718804" cy="43628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/>
            <a:srcRect t="22651" b="52746"/>
            <a:stretch/>
          </p:blipFill>
          <p:spPr>
            <a:xfrm>
              <a:off x="86625" y="4440096"/>
              <a:ext cx="4718804" cy="437513"/>
            </a:xfrm>
            <a:prstGeom prst="rect">
              <a:avLst/>
            </a:prstGeom>
          </p:spPr>
        </p:pic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4794679" y="4857332"/>
            <a:ext cx="4252761" cy="5235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8680" lvl="1" indent="-514350"/>
            <a:r>
              <a:rPr lang="en-US" dirty="0">
                <a:solidFill>
                  <a:schemeClr val="tx2"/>
                </a:solidFill>
              </a:rPr>
              <a:t>continuous dynamics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805429" y="5423995"/>
            <a:ext cx="4252761" cy="5235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8680" lvl="1" indent="-514350"/>
            <a:r>
              <a:rPr lang="en-US" dirty="0">
                <a:solidFill>
                  <a:schemeClr val="tx2"/>
                </a:solidFill>
              </a:rPr>
              <a:t>impact dynamics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4"/>
          <a:stretch/>
        </p:blipFill>
        <p:spPr>
          <a:xfrm>
            <a:off x="0" y="1926"/>
            <a:ext cx="9144000" cy="3300159"/>
          </a:xfrm>
          <a:prstGeom prst="rect">
            <a:avLst/>
          </a:prstGeom>
        </p:spPr>
      </p:pic>
      <p:sp>
        <p:nvSpPr>
          <p:cNvPr id="31" name="Text Placeholder 2"/>
          <p:cNvSpPr txBox="1">
            <a:spLocks/>
          </p:cNvSpPr>
          <p:nvPr/>
        </p:nvSpPr>
        <p:spPr>
          <a:xfrm>
            <a:off x="0" y="3302086"/>
            <a:ext cx="4563292" cy="34002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400">
                <a:solidFill>
                  <a:schemeClr val="tx2"/>
                </a:solidFill>
              </a:rPr>
              <a:t>Muybridge 1887 (reprinted by Dover in 1957)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-461213" y="1249542"/>
            <a:ext cx="10058400" cy="881384"/>
          </a:xfrm>
          <a:prstGeom prst="rect">
            <a:avLst/>
          </a:prstGeom>
          <a:solidFill>
            <a:srgbClr val="190037"/>
          </a:solidFill>
          <a:ln w="76200">
            <a:solidFill>
              <a:schemeClr val="tx1">
                <a:lumMod val="50000"/>
              </a:schemeClr>
            </a:solidFill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chemeClr val="tx2"/>
                </a:solidFill>
              </a:rPr>
              <a:t>simple models are piecewise-defined (</a:t>
            </a:r>
            <a:r>
              <a:rPr lang="en-US" sz="3600" b="1" i="1" dirty="0">
                <a:solidFill>
                  <a:schemeClr val="tx2"/>
                </a:solidFill>
              </a:rPr>
              <a:t>hybrid</a:t>
            </a:r>
            <a:r>
              <a:rPr lang="en-US" sz="3600" b="1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9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  <p:bldP spid="16" grpId="0" build="p"/>
      <p:bldP spid="17" grpId="0" build="p"/>
      <p:bldP spid="19" grpId="0" build="p"/>
      <p:bldP spid="20" grpId="0" build="p"/>
      <p:bldP spid="32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1B4F4AB-BD05-457F-A9DA-64511123C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" r="2137"/>
          <a:stretch/>
        </p:blipFill>
        <p:spPr>
          <a:xfrm>
            <a:off x="4043207" y="7810"/>
            <a:ext cx="5119576" cy="68617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6B5B9E4-0DCE-4C88-A37C-E3EAD76C1BA9}"/>
              </a:ext>
            </a:extLst>
          </p:cNvPr>
          <p:cNvGrpSpPr/>
          <p:nvPr/>
        </p:nvGrpSpPr>
        <p:grpSpPr>
          <a:xfrm>
            <a:off x="2000415" y="1667652"/>
            <a:ext cx="7186774" cy="3281543"/>
            <a:chOff x="1867332" y="1656127"/>
            <a:chExt cx="7186774" cy="32815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6A987E-924F-453F-BCD9-B06BB26E6929}"/>
                </a:ext>
              </a:extLst>
            </p:cNvPr>
            <p:cNvGrpSpPr/>
            <p:nvPr/>
          </p:nvGrpSpPr>
          <p:grpSpPr>
            <a:xfrm>
              <a:off x="6702295" y="1656127"/>
              <a:ext cx="2351811" cy="646495"/>
              <a:chOff x="6702295" y="1656127"/>
              <a:chExt cx="2351811" cy="64649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D4BF6DC-F9FD-4014-BE9A-4A24DA889906}"/>
                  </a:ext>
                </a:extLst>
              </p:cNvPr>
              <p:cNvSpPr/>
              <p:nvPr/>
            </p:nvSpPr>
            <p:spPr>
              <a:xfrm>
                <a:off x="6702295" y="1656127"/>
                <a:ext cx="4339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3200" i="1" kern="0" dirty="0">
                    <a:solidFill>
                      <a:schemeClr val="bg1">
                        <a:lumMod val="40000"/>
                        <a:lumOff val="60000"/>
                      </a:schemeClr>
                    </a:solidFill>
                    <a:latin typeface="Georgia" panose="02040502050405020303" pitchFamily="18" charset="0"/>
                    <a:ea typeface="ＭＳ Ｐゴシック" charset="-128"/>
                    <a:cs typeface="Times New Roman" panose="02020603050405020304" pitchFamily="18" charset="0"/>
                  </a:rPr>
                  <a:t>y</a:t>
                </a:r>
                <a:endParaRPr lang="en-US" sz="1100" i="1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 Placeholder 1">
                <a:extLst>
                  <a:ext uri="{FF2B5EF4-FFF2-40B4-BE49-F238E27FC236}">
                    <a16:creationId xmlns:a16="http://schemas.microsoft.com/office/drawing/2014/main" id="{4A768CFE-440E-4C5C-A263-BD1A6F1D10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6251" y="1711086"/>
                <a:ext cx="1917855" cy="591536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0" indent="0" algn="ctr" defTabSz="457200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Font typeface="Arial"/>
                  <a:buNone/>
                  <a:defRPr sz="4800" b="1" i="0" kern="1200" baseline="0">
                    <a:solidFill>
                      <a:schemeClr val="tx2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en-US" sz="3200" b="0" dirty="0">
                    <a:ea typeface="ＭＳ Ｐゴシック" charset="-128"/>
                  </a:rPr>
                  <a:t>output</a:t>
                </a:r>
                <a:endParaRPr lang="en-US" sz="3200" b="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0D297F-0A45-4CA5-8437-9AFCAB139DAA}"/>
                </a:ext>
              </a:extLst>
            </p:cNvPr>
            <p:cNvGrpSpPr/>
            <p:nvPr/>
          </p:nvGrpSpPr>
          <p:grpSpPr>
            <a:xfrm>
              <a:off x="1867332" y="4308430"/>
              <a:ext cx="2273480" cy="629240"/>
              <a:chOff x="1684452" y="4476070"/>
              <a:chExt cx="2273480" cy="62924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CE0114F-9789-45E8-8BDB-D2A8AE4E1050}"/>
                  </a:ext>
                </a:extLst>
              </p:cNvPr>
              <p:cNvSpPr/>
              <p:nvPr/>
            </p:nvSpPr>
            <p:spPr>
              <a:xfrm>
                <a:off x="3523976" y="4476070"/>
                <a:ext cx="4339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3200" i="1" kern="0" dirty="0">
                    <a:solidFill>
                      <a:schemeClr val="bg1">
                        <a:lumMod val="40000"/>
                        <a:lumOff val="60000"/>
                      </a:schemeClr>
                    </a:solidFill>
                    <a:latin typeface="Georgia" panose="02040502050405020303" pitchFamily="18" charset="0"/>
                    <a:ea typeface="ＭＳ Ｐゴシック" charset="-128"/>
                    <a:cs typeface="Times New Roman" panose="02020603050405020304" pitchFamily="18" charset="0"/>
                  </a:rPr>
                  <a:t>u</a:t>
                </a:r>
                <a:endParaRPr lang="en-US" sz="1100" i="1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 Placeholder 1">
                <a:extLst>
                  <a:ext uri="{FF2B5EF4-FFF2-40B4-BE49-F238E27FC236}">
                    <a16:creationId xmlns:a16="http://schemas.microsoft.com/office/drawing/2014/main" id="{A9928DA7-ADCC-4AB8-B74A-04716603EC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4452" y="4513774"/>
                <a:ext cx="1917855" cy="591536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0" indent="0" algn="ctr" defTabSz="457200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Font typeface="Arial"/>
                  <a:buNone/>
                  <a:defRPr sz="4800" b="1" i="0" kern="1200" baseline="0">
                    <a:solidFill>
                      <a:schemeClr val="tx2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en-US" sz="3200" b="0" dirty="0">
                    <a:ea typeface="ＭＳ Ｐゴシック" charset="-128"/>
                  </a:rPr>
                  <a:t>input</a:t>
                </a:r>
                <a:endParaRPr lang="en-US" sz="3200" b="0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67BC6C-AE4B-4098-9112-D54537BE4FAD}"/>
              </a:ext>
            </a:extLst>
          </p:cNvPr>
          <p:cNvGrpSpPr/>
          <p:nvPr/>
        </p:nvGrpSpPr>
        <p:grpSpPr>
          <a:xfrm>
            <a:off x="1428815" y="1145108"/>
            <a:ext cx="7762061" cy="3222439"/>
            <a:chOff x="1295732" y="1133583"/>
            <a:chExt cx="7762061" cy="322243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95A623-30DF-41AA-B100-1E3DEA86D219}"/>
                </a:ext>
              </a:extLst>
            </p:cNvPr>
            <p:cNvGrpSpPr/>
            <p:nvPr/>
          </p:nvGrpSpPr>
          <p:grpSpPr>
            <a:xfrm>
              <a:off x="6704811" y="1133583"/>
              <a:ext cx="2352982" cy="603716"/>
              <a:chOff x="6704811" y="1121403"/>
              <a:chExt cx="2352982" cy="603716"/>
            </a:xfrm>
          </p:grpSpPr>
          <p:sp>
            <p:nvSpPr>
              <p:cNvPr id="67" name="Text Placeholder 1">
                <a:extLst>
                  <a:ext uri="{FF2B5EF4-FFF2-40B4-BE49-F238E27FC236}">
                    <a16:creationId xmlns:a16="http://schemas.microsoft.com/office/drawing/2014/main" id="{855DA5B5-55CE-425F-A043-9572FE0165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38" y="1133583"/>
                <a:ext cx="1917855" cy="591536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0" indent="0" algn="ctr" defTabSz="457200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Font typeface="Arial"/>
                  <a:buNone/>
                  <a:defRPr sz="4800" b="1" i="0" kern="1200" baseline="0">
                    <a:solidFill>
                      <a:schemeClr val="tx2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en-US" sz="3200" b="0" dirty="0">
                    <a:ea typeface="ＭＳ Ｐゴシック" charset="-128"/>
                  </a:rPr>
                  <a:t>reference</a:t>
                </a:r>
                <a:endParaRPr lang="en-US" sz="3200" b="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9F4C91-90F8-4601-B917-CF9D2D6B48CD}"/>
                  </a:ext>
                </a:extLst>
              </p:cNvPr>
              <p:cNvSpPr/>
              <p:nvPr/>
            </p:nvSpPr>
            <p:spPr>
              <a:xfrm>
                <a:off x="6704811" y="1121403"/>
                <a:ext cx="4339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3200" i="1" kern="0" dirty="0">
                    <a:solidFill>
                      <a:srgbClr val="FFC000"/>
                    </a:solidFill>
                    <a:latin typeface="Georgia" panose="02040502050405020303" pitchFamily="18" charset="0"/>
                    <a:ea typeface="ＭＳ Ｐゴシック" charset="-128"/>
                    <a:cs typeface="Times New Roman" panose="02020603050405020304" pitchFamily="18" charset="0"/>
                  </a:rPr>
                  <a:t>r</a:t>
                </a:r>
                <a:endParaRPr lang="en-US" sz="1100" i="1" dirty="0">
                  <a:solidFill>
                    <a:srgbClr val="FFC000"/>
                  </a:solidFill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8E188A-FA97-4E55-82D5-E7040D348571}"/>
                </a:ext>
              </a:extLst>
            </p:cNvPr>
            <p:cNvGrpSpPr/>
            <p:nvPr/>
          </p:nvGrpSpPr>
          <p:grpSpPr>
            <a:xfrm>
              <a:off x="1295732" y="3726782"/>
              <a:ext cx="2845080" cy="629240"/>
              <a:chOff x="1112851" y="3956734"/>
              <a:chExt cx="2845080" cy="62924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3522B96-A2C6-43BE-A98C-BA427DA7B6B3}"/>
                  </a:ext>
                </a:extLst>
              </p:cNvPr>
              <p:cNvSpPr/>
              <p:nvPr/>
            </p:nvSpPr>
            <p:spPr>
              <a:xfrm>
                <a:off x="3523975" y="3956734"/>
                <a:ext cx="4339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3200" i="1" kern="0" dirty="0">
                    <a:solidFill>
                      <a:srgbClr val="FFC000"/>
                    </a:solidFill>
                    <a:latin typeface="Georgia" panose="02040502050405020303" pitchFamily="18" charset="0"/>
                    <a:ea typeface="ＭＳ Ｐゴシック" charset="-128"/>
                    <a:cs typeface="Times New Roman" panose="02020603050405020304" pitchFamily="18" charset="0"/>
                  </a:rPr>
                  <a:t>d</a:t>
                </a:r>
                <a:endParaRPr lang="en-US" sz="1100" i="1" dirty="0">
                  <a:solidFill>
                    <a:srgbClr val="FFC000"/>
                  </a:solidFill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 Placeholder 1">
                <a:extLst>
                  <a:ext uri="{FF2B5EF4-FFF2-40B4-BE49-F238E27FC236}">
                    <a16:creationId xmlns:a16="http://schemas.microsoft.com/office/drawing/2014/main" id="{C63FF8CF-7135-4016-9AC1-B87F8E308B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2851" y="3994438"/>
                <a:ext cx="2489456" cy="591536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0" indent="0" algn="ctr" defTabSz="457200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Font typeface="Arial"/>
                  <a:buNone/>
                  <a:defRPr sz="4800" b="1" i="0" kern="1200" baseline="0">
                    <a:solidFill>
                      <a:schemeClr val="tx2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rgbClr val="E8D3A2"/>
                    </a:solidFill>
                    <a:latin typeface="Encode Sans Normal Black"/>
                    <a:ea typeface="+mn-ea"/>
                    <a:cs typeface="Encode Sans Normal Black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en-US" sz="3200" b="0" dirty="0">
                    <a:ea typeface="ＭＳ Ｐゴシック" charset="-128"/>
                  </a:rPr>
                  <a:t>disturbance</a:t>
                </a:r>
                <a:endParaRPr lang="en-US" sz="3200" b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E01C483-1703-4E90-A5EF-44EAED918B5B}"/>
              </a:ext>
            </a:extLst>
          </p:cNvPr>
          <p:cNvSpPr txBox="1">
            <a:spLocks/>
          </p:cNvSpPr>
          <p:nvPr/>
        </p:nvSpPr>
        <p:spPr>
          <a:xfrm>
            <a:off x="0" y="5726157"/>
            <a:ext cx="9144000" cy="1140181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Grande" charset="0"/>
              <a:buChar char="•"/>
              <a:defRPr sz="3200" b="0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4008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McRuer</a:t>
            </a:r>
            <a:r>
              <a:rPr lang="en-US" sz="1600" dirty="0"/>
              <a:t>, </a:t>
            </a:r>
            <a:r>
              <a:rPr lang="en-US" sz="1600" dirty="0" err="1"/>
              <a:t>Krendel</a:t>
            </a:r>
            <a:r>
              <a:rPr lang="en-US" sz="1600" dirty="0"/>
              <a:t> </a:t>
            </a:r>
            <a:r>
              <a:rPr lang="en-US" sz="1600" i="1" dirty="0"/>
              <a:t>J Franklin Institute</a:t>
            </a:r>
            <a:r>
              <a:rPr lang="en-US" sz="1600" dirty="0"/>
              <a:t> 1959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/>
              <a:t>The Human Operator as a Servo System Element</a:t>
            </a:r>
            <a:endParaRPr lang="en-US" sz="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McRuer</a:t>
            </a:r>
            <a:r>
              <a:rPr lang="en-US" sz="1600" dirty="0"/>
              <a:t> </a:t>
            </a:r>
            <a:r>
              <a:rPr lang="en-US" sz="1600" i="1" dirty="0" err="1"/>
              <a:t>Automatica</a:t>
            </a:r>
            <a:r>
              <a:rPr lang="en-US" sz="1600" dirty="0"/>
              <a:t> 1980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/>
              <a:t>Human Dynamics in Man-Machine Systems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4BAD88-3322-4DC5-BDAE-8BE301200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6"/>
          <a:stretch/>
        </p:blipFill>
        <p:spPr>
          <a:xfrm>
            <a:off x="2903801" y="606701"/>
            <a:ext cx="1631786" cy="215646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5F8C89-6D32-4C32-AAF7-4EBECADF1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42" y="1308185"/>
            <a:ext cx="1700761" cy="137320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C876FF-291F-4418-A03D-0AFF940C2DAF}"/>
              </a:ext>
            </a:extLst>
          </p:cNvPr>
          <p:cNvGrpSpPr/>
          <p:nvPr/>
        </p:nvGrpSpPr>
        <p:grpSpPr>
          <a:xfrm>
            <a:off x="911323" y="606701"/>
            <a:ext cx="2808371" cy="2441304"/>
            <a:chOff x="911323" y="606701"/>
            <a:chExt cx="2808371" cy="244130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EE71AA-AF18-4B29-B645-70896F7C4DB1}"/>
                </a:ext>
              </a:extLst>
            </p:cNvPr>
            <p:cNvSpPr/>
            <p:nvPr/>
          </p:nvSpPr>
          <p:spPr>
            <a:xfrm>
              <a:off x="972424" y="676805"/>
              <a:ext cx="4339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3200" i="1" kern="0" dirty="0">
                  <a:solidFill>
                    <a:srgbClr val="A95FFF"/>
                  </a:solidFill>
                  <a:latin typeface="Georgia" panose="02040502050405020303" pitchFamily="18" charset="0"/>
                  <a:ea typeface="ＭＳ Ｐゴシック" charset="-128"/>
                  <a:cs typeface="Times New Roman" panose="02020603050405020304" pitchFamily="18" charset="0"/>
                </a:rPr>
                <a:t>y</a:t>
              </a:r>
              <a:endParaRPr lang="en-US" sz="1100" i="1" dirty="0">
                <a:solidFill>
                  <a:srgbClr val="A95FFF"/>
                </a:solidFill>
                <a:latin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Elbow Connector 35">
              <a:extLst>
                <a:ext uri="{FF2B5EF4-FFF2-40B4-BE49-F238E27FC236}">
                  <a16:creationId xmlns:a16="http://schemas.microsoft.com/office/drawing/2014/main" id="{9105A98B-7948-4D20-BC65-A3F5B8CB39C2}"/>
                </a:ext>
              </a:extLst>
            </p:cNvPr>
            <p:cNvCxnSpPr>
              <a:cxnSpLocks/>
              <a:stCxn id="22" idx="0"/>
              <a:endCxn id="23" idx="0"/>
            </p:cNvCxnSpPr>
            <p:nvPr/>
          </p:nvCxnSpPr>
          <p:spPr>
            <a:xfrm rot="16200000" flipH="1" flipV="1">
              <a:off x="1964767" y="-446743"/>
              <a:ext cx="701484" cy="2808371"/>
            </a:xfrm>
            <a:prstGeom prst="bentConnector3">
              <a:avLst>
                <a:gd name="adj1" fmla="val -32588"/>
              </a:avLst>
            </a:prstGeom>
            <a:ln w="38100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5FF5F6-42E6-4230-AFD5-8D909714908F}"/>
                </a:ext>
              </a:extLst>
            </p:cNvPr>
            <p:cNvSpPr/>
            <p:nvPr/>
          </p:nvSpPr>
          <p:spPr>
            <a:xfrm>
              <a:off x="972424" y="2463230"/>
              <a:ext cx="4339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3200" i="1" kern="0" dirty="0">
                  <a:solidFill>
                    <a:srgbClr val="A95FFF"/>
                  </a:solidFill>
                  <a:latin typeface="Georgia" panose="02040502050405020303" pitchFamily="18" charset="0"/>
                  <a:ea typeface="ＭＳ Ｐゴシック" charset="-128"/>
                  <a:cs typeface="Times New Roman" panose="02020603050405020304" pitchFamily="18" charset="0"/>
                </a:rPr>
                <a:t>u</a:t>
              </a:r>
              <a:endParaRPr lang="en-US" sz="1100" i="1" dirty="0">
                <a:solidFill>
                  <a:srgbClr val="A95FFF"/>
                </a:solidFill>
                <a:latin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79AF9C6-2152-4EE2-A055-9A8E5E918847}"/>
                </a:ext>
              </a:extLst>
            </p:cNvPr>
            <p:cNvCxnSpPr>
              <a:cxnSpLocks/>
              <a:stCxn id="23" idx="2"/>
              <a:endCxn id="22" idx="2"/>
            </p:cNvCxnSpPr>
            <p:nvPr/>
          </p:nvCxnSpPr>
          <p:spPr>
            <a:xfrm rot="16200000" flipH="1">
              <a:off x="2274621" y="1318092"/>
              <a:ext cx="81775" cy="2808371"/>
            </a:xfrm>
            <a:prstGeom prst="bentConnector3">
              <a:avLst>
                <a:gd name="adj1" fmla="val 379548"/>
              </a:avLst>
            </a:prstGeom>
            <a:ln w="38100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71FCC9-61F0-4C7A-8BDC-D2CD99CFEEC5}"/>
              </a:ext>
            </a:extLst>
          </p:cNvPr>
          <p:cNvGrpSpPr/>
          <p:nvPr/>
        </p:nvGrpSpPr>
        <p:grpSpPr>
          <a:xfrm>
            <a:off x="272592" y="204351"/>
            <a:ext cx="4595741" cy="1007364"/>
            <a:chOff x="272592" y="660288"/>
            <a:chExt cx="4595741" cy="100736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76ABA7-7073-470E-9EB8-A965EBF28A9C}"/>
                </a:ext>
              </a:extLst>
            </p:cNvPr>
            <p:cNvSpPr/>
            <p:nvPr/>
          </p:nvSpPr>
          <p:spPr>
            <a:xfrm>
              <a:off x="272592" y="660288"/>
              <a:ext cx="4339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3200" i="1" kern="0" dirty="0">
                  <a:solidFill>
                    <a:srgbClr val="FFC000"/>
                  </a:solidFill>
                  <a:latin typeface="Georgia" panose="02040502050405020303" pitchFamily="18" charset="0"/>
                  <a:ea typeface="ＭＳ Ｐゴシック" charset="-128"/>
                  <a:cs typeface="Times New Roman" panose="02020603050405020304" pitchFamily="18" charset="0"/>
                </a:rPr>
                <a:t>r</a:t>
              </a:r>
              <a:endParaRPr lang="en-US" sz="1100" i="1" dirty="0">
                <a:solidFill>
                  <a:srgbClr val="FFC000"/>
                </a:solidFill>
                <a:latin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Elbow Connector 35">
              <a:extLst>
                <a:ext uri="{FF2B5EF4-FFF2-40B4-BE49-F238E27FC236}">
                  <a16:creationId xmlns:a16="http://schemas.microsoft.com/office/drawing/2014/main" id="{CF19F97D-9785-49BC-A20B-D797B3D50EC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01511" y="1268854"/>
              <a:ext cx="775817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600CC4-C3A6-4AB2-8BAC-BC4B596A3256}"/>
                </a:ext>
              </a:extLst>
            </p:cNvPr>
            <p:cNvSpPr/>
            <p:nvPr/>
          </p:nvSpPr>
          <p:spPr>
            <a:xfrm>
              <a:off x="4434377" y="671177"/>
              <a:ext cx="4339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3200" i="1" kern="0" dirty="0">
                  <a:solidFill>
                    <a:srgbClr val="FFC000"/>
                  </a:solidFill>
                  <a:latin typeface="Georgia" panose="02040502050405020303" pitchFamily="18" charset="0"/>
                  <a:ea typeface="ＭＳ Ｐゴシック" charset="-128"/>
                  <a:cs typeface="Times New Roman" panose="02020603050405020304" pitchFamily="18" charset="0"/>
                </a:rPr>
                <a:t>d</a:t>
              </a:r>
              <a:endParaRPr lang="en-US" sz="1100" i="1" dirty="0">
                <a:solidFill>
                  <a:srgbClr val="FFC000"/>
                </a:solidFill>
                <a:latin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Elbow Connector 35">
              <a:extLst>
                <a:ext uri="{FF2B5EF4-FFF2-40B4-BE49-F238E27FC236}">
                  <a16:creationId xmlns:a16="http://schemas.microsoft.com/office/drawing/2014/main" id="{C36F64D5-C36E-4177-8266-DEE76481F64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060274" y="1279743"/>
              <a:ext cx="775817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319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39">
            <a:extLst>
              <a:ext uri="{FF2B5EF4-FFF2-40B4-BE49-F238E27FC236}">
                <a16:creationId xmlns:a16="http://schemas.microsoft.com/office/drawing/2014/main" id="{0750D3B7-990E-4D2D-8C34-F49FF9C524E7}"/>
              </a:ext>
            </a:extLst>
          </p:cNvPr>
          <p:cNvSpPr/>
          <p:nvPr/>
        </p:nvSpPr>
        <p:spPr>
          <a:xfrm>
            <a:off x="32804" y="1262667"/>
            <a:ext cx="9028671" cy="3849074"/>
          </a:xfrm>
          <a:prstGeom prst="roundRect">
            <a:avLst/>
          </a:prstGeom>
          <a:solidFill>
            <a:srgbClr val="000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>
              <a:solidFill>
                <a:srgbClr val="E8D3A2"/>
              </a:solidFill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E7999535-770B-478B-B969-B688706D5C43}"/>
              </a:ext>
            </a:extLst>
          </p:cNvPr>
          <p:cNvSpPr txBox="1">
            <a:spLocks/>
          </p:cNvSpPr>
          <p:nvPr/>
        </p:nvSpPr>
        <p:spPr>
          <a:xfrm>
            <a:off x="0" y="5726157"/>
            <a:ext cx="9144000" cy="1140181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Grande" charset="0"/>
              <a:buChar char="•"/>
              <a:defRPr sz="3200" b="0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4008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McRuer</a:t>
            </a:r>
            <a:r>
              <a:rPr lang="en-US" sz="1600" dirty="0"/>
              <a:t>, </a:t>
            </a:r>
            <a:r>
              <a:rPr lang="en-US" sz="1600" dirty="0" err="1"/>
              <a:t>Krendel</a:t>
            </a:r>
            <a:r>
              <a:rPr lang="en-US" sz="1600" dirty="0"/>
              <a:t> </a:t>
            </a:r>
            <a:r>
              <a:rPr lang="en-US" sz="1600" i="1" dirty="0"/>
              <a:t>J Franklin Institute</a:t>
            </a:r>
            <a:r>
              <a:rPr lang="en-US" sz="1600" dirty="0"/>
              <a:t> 1959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/>
              <a:t>The Human Operator as a Servo System Element</a:t>
            </a:r>
            <a:endParaRPr lang="en-US" sz="400" i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McRuer</a:t>
            </a:r>
            <a:r>
              <a:rPr lang="en-US" sz="1600" dirty="0"/>
              <a:t> </a:t>
            </a:r>
            <a:r>
              <a:rPr lang="en-US" sz="1600" i="1" dirty="0" err="1"/>
              <a:t>Automatica</a:t>
            </a:r>
            <a:r>
              <a:rPr lang="en-US" sz="1600" dirty="0"/>
              <a:t> 1980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/>
              <a:t>Human Dynamics in Man-Machine Systems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00C13EE-8FB3-40A1-B626-7A943FB5BFDB}"/>
              </a:ext>
            </a:extLst>
          </p:cNvPr>
          <p:cNvSpPr/>
          <p:nvPr/>
        </p:nvSpPr>
        <p:spPr>
          <a:xfrm>
            <a:off x="3071873" y="2314648"/>
            <a:ext cx="655767" cy="655767"/>
          </a:xfrm>
          <a:prstGeom prst="round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C00000"/>
                </a:solidFill>
                <a:latin typeface="Georgia" charset="0"/>
                <a:ea typeface="Georgia" charset="0"/>
                <a:cs typeface="Georgia" charset="0"/>
              </a:rPr>
              <a:t>F</a:t>
            </a: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7E37C048-EC52-4483-BF5E-4684D3523944}"/>
              </a:ext>
            </a:extLst>
          </p:cNvPr>
          <p:cNvSpPr/>
          <p:nvPr/>
        </p:nvSpPr>
        <p:spPr>
          <a:xfrm>
            <a:off x="3064529" y="3738848"/>
            <a:ext cx="655767" cy="655767"/>
          </a:xfrm>
          <a:prstGeom prst="round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CCD509-8ED5-4259-AEAF-530994E239BE}"/>
              </a:ext>
            </a:extLst>
          </p:cNvPr>
          <p:cNvSpPr/>
          <p:nvPr/>
        </p:nvSpPr>
        <p:spPr>
          <a:xfrm>
            <a:off x="4238975" y="3096560"/>
            <a:ext cx="541957" cy="541956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rPr>
              <a:t>+</a:t>
            </a:r>
          </a:p>
        </p:txBody>
      </p:sp>
      <p:cxnSp>
        <p:nvCxnSpPr>
          <p:cNvPr id="17" name="Elbow Connector 17">
            <a:extLst>
              <a:ext uri="{FF2B5EF4-FFF2-40B4-BE49-F238E27FC236}">
                <a16:creationId xmlns:a16="http://schemas.microsoft.com/office/drawing/2014/main" id="{15FBDF45-78D2-4BBD-A46E-205F3F257527}"/>
              </a:ext>
            </a:extLst>
          </p:cNvPr>
          <p:cNvCxnSpPr/>
          <p:nvPr/>
        </p:nvCxnSpPr>
        <p:spPr>
          <a:xfrm>
            <a:off x="3727640" y="2642532"/>
            <a:ext cx="782313" cy="45402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8">
            <a:extLst>
              <a:ext uri="{FF2B5EF4-FFF2-40B4-BE49-F238E27FC236}">
                <a16:creationId xmlns:a16="http://schemas.microsoft.com/office/drawing/2014/main" id="{F9640842-3F3D-44C0-B8FC-116EA7482692}"/>
              </a:ext>
            </a:extLst>
          </p:cNvPr>
          <p:cNvCxnSpPr/>
          <p:nvPr/>
        </p:nvCxnSpPr>
        <p:spPr>
          <a:xfrm flipV="1">
            <a:off x="3720296" y="3638518"/>
            <a:ext cx="789657" cy="428214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4390B6C-8B79-4DD6-9D10-4D327DA98F6A}"/>
              </a:ext>
            </a:extLst>
          </p:cNvPr>
          <p:cNvSpPr/>
          <p:nvPr/>
        </p:nvSpPr>
        <p:spPr>
          <a:xfrm>
            <a:off x="6073483" y="3096560"/>
            <a:ext cx="541957" cy="541956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rPr>
              <a:t>+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117642-821B-4368-903F-6FDBAFAFD488}"/>
              </a:ext>
            </a:extLst>
          </p:cNvPr>
          <p:cNvSpPr/>
          <p:nvPr/>
        </p:nvSpPr>
        <p:spPr>
          <a:xfrm>
            <a:off x="7280248" y="3039655"/>
            <a:ext cx="655767" cy="655767"/>
          </a:xfrm>
          <a:prstGeom prst="round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rPr>
              <a:t>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9FAD03-9BF9-4916-9D97-7E1BB14BBA67}"/>
              </a:ext>
            </a:extLst>
          </p:cNvPr>
          <p:cNvCxnSpPr>
            <a:cxnSpLocks/>
          </p:cNvCxnSpPr>
          <p:nvPr/>
        </p:nvCxnSpPr>
        <p:spPr>
          <a:xfrm>
            <a:off x="4780931" y="3367538"/>
            <a:ext cx="1292552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6571A9-28C5-4F3A-8029-04E7DB98FEE9}"/>
              </a:ext>
            </a:extLst>
          </p:cNvPr>
          <p:cNvCxnSpPr>
            <a:cxnSpLocks/>
          </p:cNvCxnSpPr>
          <p:nvPr/>
        </p:nvCxnSpPr>
        <p:spPr>
          <a:xfrm>
            <a:off x="6615440" y="3367538"/>
            <a:ext cx="664808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95A1505-436A-4CE0-A1BC-C9FAA2A3B150}"/>
              </a:ext>
            </a:extLst>
          </p:cNvPr>
          <p:cNvSpPr/>
          <p:nvPr/>
        </p:nvSpPr>
        <p:spPr>
          <a:xfrm>
            <a:off x="165059" y="3753138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FFC000"/>
                </a:solidFill>
                <a:latin typeface="Georgia" charset="0"/>
                <a:ea typeface="Georgia" charset="0"/>
                <a:cs typeface="Georgia" charset="0"/>
              </a:rPr>
              <a:t>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CA59F2-3678-4114-A10D-70BDD292C21D}"/>
              </a:ext>
            </a:extLst>
          </p:cNvPr>
          <p:cNvSpPr/>
          <p:nvPr/>
        </p:nvSpPr>
        <p:spPr>
          <a:xfrm>
            <a:off x="3875977" y="2629033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C00000"/>
                </a:solidFill>
                <a:latin typeface="Georgia" charset="0"/>
                <a:ea typeface="Georgia" charset="0"/>
                <a:cs typeface="Georgia" charset="0"/>
              </a:rPr>
              <a:t>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37339F-592A-4E79-A6B7-56F9450C22EA}"/>
              </a:ext>
            </a:extLst>
          </p:cNvPr>
          <p:cNvCxnSpPr/>
          <p:nvPr/>
        </p:nvCxnSpPr>
        <p:spPr>
          <a:xfrm>
            <a:off x="6347908" y="2604812"/>
            <a:ext cx="0" cy="49174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84CD8EB-737D-4DD1-8ECA-7E00DB2496CB}"/>
              </a:ext>
            </a:extLst>
          </p:cNvPr>
          <p:cNvSpPr/>
          <p:nvPr/>
        </p:nvSpPr>
        <p:spPr>
          <a:xfrm>
            <a:off x="6101564" y="2112124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FFC000"/>
                </a:solidFill>
                <a:latin typeface="Georgia" charset="0"/>
                <a:ea typeface="Georgia" charset="0"/>
                <a:cs typeface="Georgia" charset="0"/>
              </a:rPr>
              <a:t>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20038F-CAAC-4F7C-8E0B-2227C6F3AF09}"/>
              </a:ext>
            </a:extLst>
          </p:cNvPr>
          <p:cNvCxnSpPr/>
          <p:nvPr/>
        </p:nvCxnSpPr>
        <p:spPr>
          <a:xfrm>
            <a:off x="2081059" y="4056093"/>
            <a:ext cx="983472" cy="1063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24C2132-5340-4B89-B12D-A9130CFD9796}"/>
              </a:ext>
            </a:extLst>
          </p:cNvPr>
          <p:cNvSpPr/>
          <p:nvPr/>
        </p:nvSpPr>
        <p:spPr>
          <a:xfrm>
            <a:off x="3855610" y="3546777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  <a:t>b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91A2F9-54B1-462A-9E8F-5502A68366CB}"/>
              </a:ext>
            </a:extLst>
          </p:cNvPr>
          <p:cNvCxnSpPr/>
          <p:nvPr/>
        </p:nvCxnSpPr>
        <p:spPr>
          <a:xfrm>
            <a:off x="612393" y="4066731"/>
            <a:ext cx="73141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C941F0-A51B-4868-B0FC-A5C0CB4F4D21}"/>
              </a:ext>
            </a:extLst>
          </p:cNvPr>
          <p:cNvSpPr/>
          <p:nvPr/>
        </p:nvSpPr>
        <p:spPr>
          <a:xfrm>
            <a:off x="1302362" y="3783618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rPr>
              <a:t>+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8F90EB-94FC-43C4-9BFC-C179BD72E4D2}"/>
              </a:ext>
            </a:extLst>
          </p:cNvPr>
          <p:cNvSpPr/>
          <p:nvPr/>
        </p:nvSpPr>
        <p:spPr>
          <a:xfrm>
            <a:off x="1359714" y="3695422"/>
            <a:ext cx="721343" cy="721343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2800" i="1" dirty="0">
              <a:solidFill>
                <a:srgbClr val="FFFFFF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6" name="Rounded Rectangle 33">
            <a:extLst>
              <a:ext uri="{FF2B5EF4-FFF2-40B4-BE49-F238E27FC236}">
                <a16:creationId xmlns:a16="http://schemas.microsoft.com/office/drawing/2014/main" id="{73D31108-AA03-4CC9-AE90-19154E27E258}"/>
              </a:ext>
            </a:extLst>
          </p:cNvPr>
          <p:cNvSpPr/>
          <p:nvPr/>
        </p:nvSpPr>
        <p:spPr>
          <a:xfrm>
            <a:off x="1475400" y="3993151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rPr>
              <a:t>-</a:t>
            </a:r>
            <a:endParaRPr lang="en-US" sz="2800" i="1" dirty="0">
              <a:solidFill>
                <a:srgbClr val="FFFFFF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7" name="Rounded Rectangle 34">
            <a:extLst>
              <a:ext uri="{FF2B5EF4-FFF2-40B4-BE49-F238E27FC236}">
                <a16:creationId xmlns:a16="http://schemas.microsoft.com/office/drawing/2014/main" id="{B7366E9E-DD84-435B-9A84-97176B99F84D}"/>
              </a:ext>
            </a:extLst>
          </p:cNvPr>
          <p:cNvSpPr/>
          <p:nvPr/>
        </p:nvSpPr>
        <p:spPr>
          <a:xfrm>
            <a:off x="2069585" y="3557096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rPr>
              <a:t>e</a:t>
            </a:r>
          </a:p>
        </p:txBody>
      </p:sp>
      <p:cxnSp>
        <p:nvCxnSpPr>
          <p:cNvPr id="38" name="Elbow Connector 35">
            <a:extLst>
              <a:ext uri="{FF2B5EF4-FFF2-40B4-BE49-F238E27FC236}">
                <a16:creationId xmlns:a16="http://schemas.microsoft.com/office/drawing/2014/main" id="{F69111CF-AD0A-48E5-812C-928794F65E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3477" y="1875220"/>
            <a:ext cx="1141086" cy="267571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6">
            <a:extLst>
              <a:ext uri="{FF2B5EF4-FFF2-40B4-BE49-F238E27FC236}">
                <a16:creationId xmlns:a16="http://schemas.microsoft.com/office/drawing/2014/main" id="{43048DA7-9B0A-443A-921D-D60E42D74BBB}"/>
              </a:ext>
            </a:extLst>
          </p:cNvPr>
          <p:cNvSpPr/>
          <p:nvPr/>
        </p:nvSpPr>
        <p:spPr>
          <a:xfrm>
            <a:off x="8388081" y="3075475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chemeClr val="bg1">
                    <a:lumMod val="40000"/>
                    <a:lumOff val="6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y</a:t>
            </a:r>
          </a:p>
        </p:txBody>
      </p:sp>
      <p:cxnSp>
        <p:nvCxnSpPr>
          <p:cNvPr id="40" name="Elbow Connector 37">
            <a:extLst>
              <a:ext uri="{FF2B5EF4-FFF2-40B4-BE49-F238E27FC236}">
                <a16:creationId xmlns:a16="http://schemas.microsoft.com/office/drawing/2014/main" id="{E4ADD473-D08F-49E0-9A61-C0CBD80713FB}"/>
              </a:ext>
            </a:extLst>
          </p:cNvPr>
          <p:cNvCxnSpPr/>
          <p:nvPr/>
        </p:nvCxnSpPr>
        <p:spPr>
          <a:xfrm rot="5400000">
            <a:off x="4742108" y="593521"/>
            <a:ext cx="871957" cy="6912681"/>
          </a:xfrm>
          <a:prstGeom prst="bentConnector3">
            <a:avLst>
              <a:gd name="adj1" fmla="val 131336"/>
            </a:avLst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FD08B0-44CB-4E23-8ECC-106DE22EE90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6015" y="3367539"/>
            <a:ext cx="45206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3F0AD7A-C101-419B-A872-BE6797E0410C}"/>
              </a:ext>
            </a:extLst>
          </p:cNvPr>
          <p:cNvSpPr/>
          <p:nvPr/>
        </p:nvSpPr>
        <p:spPr>
          <a:xfrm>
            <a:off x="642508" y="1256357"/>
            <a:ext cx="77455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33006F">
                    <a:lumMod val="40000"/>
                    <a:lumOff val="60000"/>
                  </a:srgbClr>
                </a:solidFill>
                <a:ea typeface="Calibri" charset="0"/>
                <a:cs typeface="Calibri" charset="0"/>
              </a:rPr>
              <a:t>human</a:t>
            </a:r>
            <a:r>
              <a:rPr lang="en-US" sz="4000" b="1" dirty="0">
                <a:solidFill>
                  <a:srgbClr val="FFFFFF"/>
                </a:solidFill>
                <a:ea typeface="Calibri" charset="0"/>
                <a:cs typeface="Calibri" charset="0"/>
              </a:rPr>
              <a:t>/</a:t>
            </a:r>
            <a:r>
              <a:rPr lang="en-US" sz="4000" b="1" dirty="0">
                <a:solidFill>
                  <a:srgbClr val="FFC000"/>
                </a:solidFill>
                <a:ea typeface="Calibri" charset="0"/>
                <a:cs typeface="Calibri" charset="0"/>
              </a:rPr>
              <a:t>machine </a:t>
            </a:r>
            <a:r>
              <a:rPr lang="en-US" sz="4000" b="1" dirty="0">
                <a:solidFill>
                  <a:schemeClr val="tx2"/>
                </a:solidFill>
                <a:ea typeface="Calibri" charset="0"/>
                <a:cs typeface="Calibri" charset="0"/>
              </a:rPr>
              <a:t>system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6" name="Rounded Rectangle 40">
            <a:extLst>
              <a:ext uri="{FF2B5EF4-FFF2-40B4-BE49-F238E27FC236}">
                <a16:creationId xmlns:a16="http://schemas.microsoft.com/office/drawing/2014/main" id="{08F7B155-0564-4AFC-8A12-D28F4AD82A72}"/>
              </a:ext>
            </a:extLst>
          </p:cNvPr>
          <p:cNvSpPr/>
          <p:nvPr/>
        </p:nvSpPr>
        <p:spPr>
          <a:xfrm>
            <a:off x="3058576" y="2028116"/>
            <a:ext cx="1760416" cy="2527263"/>
          </a:xfrm>
          <a:prstGeom prst="roundRect">
            <a:avLst>
              <a:gd name="adj" fmla="val 10265"/>
            </a:avLst>
          </a:prstGeom>
          <a:solidFill>
            <a:schemeClr val="bg1">
              <a:lumMod val="40000"/>
              <a:lumOff val="60000"/>
            </a:schemeClr>
          </a:solidFill>
          <a:ln w="38100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800" i="1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H</a:t>
            </a:r>
          </a:p>
        </p:txBody>
      </p:sp>
      <p:sp>
        <p:nvSpPr>
          <p:cNvPr id="47" name="Rounded Rectangle 25">
            <a:extLst>
              <a:ext uri="{FF2B5EF4-FFF2-40B4-BE49-F238E27FC236}">
                <a16:creationId xmlns:a16="http://schemas.microsoft.com/office/drawing/2014/main" id="{32B85B70-12B9-4F25-9930-146F56D23C7A}"/>
              </a:ext>
            </a:extLst>
          </p:cNvPr>
          <p:cNvSpPr/>
          <p:nvPr/>
        </p:nvSpPr>
        <p:spPr>
          <a:xfrm>
            <a:off x="5051475" y="2853030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33006F">
                    <a:lumMod val="40000"/>
                    <a:lumOff val="60000"/>
                  </a:srgbClr>
                </a:solidFill>
                <a:latin typeface="Georgia" charset="0"/>
                <a:ea typeface="Georgia" charset="0"/>
                <a:cs typeface="Georgia" charset="0"/>
              </a:rPr>
              <a:t>u</a:t>
            </a:r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7426A6EE-C4B1-4312-B693-73E722FBC7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5585"/>
            <a:ext cx="9144000" cy="952676"/>
          </a:xfrm>
        </p:spPr>
        <p:txBody>
          <a:bodyPr>
            <a:normAutofit/>
          </a:bodyPr>
          <a:lstStyle/>
          <a:p>
            <a:r>
              <a:rPr lang="en-US" altLang="en-US" sz="4400" b="0" dirty="0">
                <a:ea typeface="ＭＳ Ｐゴシック" charset="-128"/>
              </a:rPr>
              <a:t>predicting behavior:  </a:t>
            </a:r>
            <a:r>
              <a:rPr lang="en-US" altLang="en-US" sz="4400" dirty="0">
                <a:ea typeface="ＭＳ Ｐゴシック" charset="-128"/>
              </a:rPr>
              <a:t>what’s in 		 ?</a:t>
            </a:r>
            <a:endParaRPr lang="en-US" sz="4400" dirty="0"/>
          </a:p>
        </p:txBody>
      </p:sp>
      <p:sp>
        <p:nvSpPr>
          <p:cNvPr id="49" name="Rounded Rectangle 40">
            <a:extLst>
              <a:ext uri="{FF2B5EF4-FFF2-40B4-BE49-F238E27FC236}">
                <a16:creationId xmlns:a16="http://schemas.microsoft.com/office/drawing/2014/main" id="{13AE6517-5BE1-449C-989D-EDC7FA24A7E6}"/>
              </a:ext>
            </a:extLst>
          </p:cNvPr>
          <p:cNvSpPr/>
          <p:nvPr/>
        </p:nvSpPr>
        <p:spPr>
          <a:xfrm>
            <a:off x="7539795" y="128419"/>
            <a:ext cx="730820" cy="649498"/>
          </a:xfrm>
          <a:prstGeom prst="roundRect">
            <a:avLst>
              <a:gd name="adj" fmla="val 10265"/>
            </a:avLst>
          </a:prstGeom>
          <a:solidFill>
            <a:schemeClr val="bg1">
              <a:lumMod val="40000"/>
              <a:lumOff val="60000"/>
            </a:schemeClr>
          </a:solidFill>
          <a:ln w="38100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i="1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4185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39">
            <a:extLst>
              <a:ext uri="{FF2B5EF4-FFF2-40B4-BE49-F238E27FC236}">
                <a16:creationId xmlns:a16="http://schemas.microsoft.com/office/drawing/2014/main" id="{0750D3B7-990E-4D2D-8C34-F49FF9C524E7}"/>
              </a:ext>
            </a:extLst>
          </p:cNvPr>
          <p:cNvSpPr/>
          <p:nvPr/>
        </p:nvSpPr>
        <p:spPr>
          <a:xfrm>
            <a:off x="32804" y="1262667"/>
            <a:ext cx="9028671" cy="3849074"/>
          </a:xfrm>
          <a:prstGeom prst="roundRect">
            <a:avLst/>
          </a:prstGeom>
          <a:solidFill>
            <a:srgbClr val="000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>
              <a:solidFill>
                <a:srgbClr val="E8D3A2"/>
              </a:solidFill>
            </a:endParaRP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00C13EE-8FB3-40A1-B626-7A943FB5BFDB}"/>
              </a:ext>
            </a:extLst>
          </p:cNvPr>
          <p:cNvSpPr/>
          <p:nvPr/>
        </p:nvSpPr>
        <p:spPr>
          <a:xfrm>
            <a:off x="3071873" y="2314648"/>
            <a:ext cx="655767" cy="655767"/>
          </a:xfrm>
          <a:prstGeom prst="round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C00000"/>
                </a:solidFill>
                <a:latin typeface="Georgia" charset="0"/>
                <a:ea typeface="Georgia" charset="0"/>
                <a:cs typeface="Georgia" charset="0"/>
              </a:rPr>
              <a:t>F</a:t>
            </a: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7E37C048-EC52-4483-BF5E-4684D3523944}"/>
              </a:ext>
            </a:extLst>
          </p:cNvPr>
          <p:cNvSpPr/>
          <p:nvPr/>
        </p:nvSpPr>
        <p:spPr>
          <a:xfrm>
            <a:off x="3064529" y="3738848"/>
            <a:ext cx="655767" cy="655767"/>
          </a:xfrm>
          <a:prstGeom prst="round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CCD509-8ED5-4259-AEAF-530994E239BE}"/>
              </a:ext>
            </a:extLst>
          </p:cNvPr>
          <p:cNvSpPr/>
          <p:nvPr/>
        </p:nvSpPr>
        <p:spPr>
          <a:xfrm>
            <a:off x="4238975" y="3096560"/>
            <a:ext cx="541957" cy="541956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rPr>
              <a:t>+</a:t>
            </a:r>
          </a:p>
        </p:txBody>
      </p:sp>
      <p:cxnSp>
        <p:nvCxnSpPr>
          <p:cNvPr id="17" name="Elbow Connector 17">
            <a:extLst>
              <a:ext uri="{FF2B5EF4-FFF2-40B4-BE49-F238E27FC236}">
                <a16:creationId xmlns:a16="http://schemas.microsoft.com/office/drawing/2014/main" id="{15FBDF45-78D2-4BBD-A46E-205F3F257527}"/>
              </a:ext>
            </a:extLst>
          </p:cNvPr>
          <p:cNvCxnSpPr/>
          <p:nvPr/>
        </p:nvCxnSpPr>
        <p:spPr>
          <a:xfrm>
            <a:off x="3727640" y="2642532"/>
            <a:ext cx="782313" cy="45402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8">
            <a:extLst>
              <a:ext uri="{FF2B5EF4-FFF2-40B4-BE49-F238E27FC236}">
                <a16:creationId xmlns:a16="http://schemas.microsoft.com/office/drawing/2014/main" id="{F9640842-3F3D-44C0-B8FC-116EA7482692}"/>
              </a:ext>
            </a:extLst>
          </p:cNvPr>
          <p:cNvCxnSpPr/>
          <p:nvPr/>
        </p:nvCxnSpPr>
        <p:spPr>
          <a:xfrm flipV="1">
            <a:off x="3720296" y="3638518"/>
            <a:ext cx="789657" cy="428214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4390B6C-8B79-4DD6-9D10-4D327DA98F6A}"/>
              </a:ext>
            </a:extLst>
          </p:cNvPr>
          <p:cNvSpPr/>
          <p:nvPr/>
        </p:nvSpPr>
        <p:spPr>
          <a:xfrm>
            <a:off x="6073483" y="3096560"/>
            <a:ext cx="541957" cy="541956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rPr>
              <a:t>+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117642-821B-4368-903F-6FDBAFAFD488}"/>
              </a:ext>
            </a:extLst>
          </p:cNvPr>
          <p:cNvSpPr/>
          <p:nvPr/>
        </p:nvSpPr>
        <p:spPr>
          <a:xfrm>
            <a:off x="7280248" y="3039655"/>
            <a:ext cx="655767" cy="655767"/>
          </a:xfrm>
          <a:prstGeom prst="round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rPr>
              <a:t>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9FAD03-9BF9-4916-9D97-7E1BB14BBA67}"/>
              </a:ext>
            </a:extLst>
          </p:cNvPr>
          <p:cNvCxnSpPr>
            <a:cxnSpLocks/>
          </p:cNvCxnSpPr>
          <p:nvPr/>
        </p:nvCxnSpPr>
        <p:spPr>
          <a:xfrm>
            <a:off x="4780931" y="3367538"/>
            <a:ext cx="1292552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6571A9-28C5-4F3A-8029-04E7DB98FEE9}"/>
              </a:ext>
            </a:extLst>
          </p:cNvPr>
          <p:cNvCxnSpPr>
            <a:cxnSpLocks/>
          </p:cNvCxnSpPr>
          <p:nvPr/>
        </p:nvCxnSpPr>
        <p:spPr>
          <a:xfrm>
            <a:off x="6615440" y="3367538"/>
            <a:ext cx="664808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95A1505-436A-4CE0-A1BC-C9FAA2A3B150}"/>
              </a:ext>
            </a:extLst>
          </p:cNvPr>
          <p:cNvSpPr/>
          <p:nvPr/>
        </p:nvSpPr>
        <p:spPr>
          <a:xfrm>
            <a:off x="165059" y="3753138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FFC000"/>
                </a:solidFill>
                <a:latin typeface="Georgia" charset="0"/>
                <a:ea typeface="Georgia" charset="0"/>
                <a:cs typeface="Georgia" charset="0"/>
              </a:rPr>
              <a:t>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CA59F2-3678-4114-A10D-70BDD292C21D}"/>
              </a:ext>
            </a:extLst>
          </p:cNvPr>
          <p:cNvSpPr/>
          <p:nvPr/>
        </p:nvSpPr>
        <p:spPr>
          <a:xfrm>
            <a:off x="3875977" y="2629033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C00000"/>
                </a:solidFill>
                <a:latin typeface="Georgia" charset="0"/>
                <a:ea typeface="Georgia" charset="0"/>
                <a:cs typeface="Georgia" charset="0"/>
              </a:rPr>
              <a:t>f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954F02-26EE-444F-9365-13E1B6CA31FE}"/>
              </a:ext>
            </a:extLst>
          </p:cNvPr>
          <p:cNvSpPr/>
          <p:nvPr/>
        </p:nvSpPr>
        <p:spPr>
          <a:xfrm>
            <a:off x="5051475" y="2853030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33006F">
                    <a:lumMod val="40000"/>
                    <a:lumOff val="60000"/>
                  </a:srgbClr>
                </a:solidFill>
                <a:latin typeface="Georgia" charset="0"/>
                <a:ea typeface="Georgia" charset="0"/>
                <a:cs typeface="Georgia" charset="0"/>
              </a:rPr>
              <a:t>u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37339F-592A-4E79-A6B7-56F9450C22EA}"/>
              </a:ext>
            </a:extLst>
          </p:cNvPr>
          <p:cNvCxnSpPr/>
          <p:nvPr/>
        </p:nvCxnSpPr>
        <p:spPr>
          <a:xfrm>
            <a:off x="6347908" y="2604812"/>
            <a:ext cx="0" cy="49174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84CD8EB-737D-4DD1-8ECA-7E00DB2496CB}"/>
              </a:ext>
            </a:extLst>
          </p:cNvPr>
          <p:cNvSpPr/>
          <p:nvPr/>
        </p:nvSpPr>
        <p:spPr>
          <a:xfrm>
            <a:off x="6101564" y="2112124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>
                <a:solidFill>
                  <a:srgbClr val="FFC000"/>
                </a:solidFill>
                <a:latin typeface="Georgia" charset="0"/>
                <a:ea typeface="Georgia" charset="0"/>
                <a:cs typeface="Georgia" charset="0"/>
              </a:rPr>
              <a:t>d</a:t>
            </a:r>
            <a:endParaRPr lang="en-US" sz="2800" i="1" dirty="0">
              <a:solidFill>
                <a:srgbClr val="FFC0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20038F-CAAC-4F7C-8E0B-2227C6F3AF09}"/>
              </a:ext>
            </a:extLst>
          </p:cNvPr>
          <p:cNvCxnSpPr/>
          <p:nvPr/>
        </p:nvCxnSpPr>
        <p:spPr>
          <a:xfrm>
            <a:off x="2081059" y="4056093"/>
            <a:ext cx="983472" cy="1063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24C2132-5340-4B89-B12D-A9130CFD9796}"/>
              </a:ext>
            </a:extLst>
          </p:cNvPr>
          <p:cNvSpPr/>
          <p:nvPr/>
        </p:nvSpPr>
        <p:spPr>
          <a:xfrm>
            <a:off x="3855610" y="3546777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  <a:t>b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91A2F9-54B1-462A-9E8F-5502A68366CB}"/>
              </a:ext>
            </a:extLst>
          </p:cNvPr>
          <p:cNvCxnSpPr/>
          <p:nvPr/>
        </p:nvCxnSpPr>
        <p:spPr>
          <a:xfrm>
            <a:off x="612393" y="4066731"/>
            <a:ext cx="73141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C941F0-A51B-4868-B0FC-A5C0CB4F4D21}"/>
              </a:ext>
            </a:extLst>
          </p:cNvPr>
          <p:cNvSpPr/>
          <p:nvPr/>
        </p:nvSpPr>
        <p:spPr>
          <a:xfrm>
            <a:off x="1302362" y="3783618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rPr>
              <a:t>+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8F90EB-94FC-43C4-9BFC-C179BD72E4D2}"/>
              </a:ext>
            </a:extLst>
          </p:cNvPr>
          <p:cNvSpPr/>
          <p:nvPr/>
        </p:nvSpPr>
        <p:spPr>
          <a:xfrm>
            <a:off x="1359714" y="3695422"/>
            <a:ext cx="721343" cy="721343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2800" i="1" dirty="0">
              <a:solidFill>
                <a:srgbClr val="FFFFFF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6" name="Rounded Rectangle 33">
            <a:extLst>
              <a:ext uri="{FF2B5EF4-FFF2-40B4-BE49-F238E27FC236}">
                <a16:creationId xmlns:a16="http://schemas.microsoft.com/office/drawing/2014/main" id="{73D31108-AA03-4CC9-AE90-19154E27E258}"/>
              </a:ext>
            </a:extLst>
          </p:cNvPr>
          <p:cNvSpPr/>
          <p:nvPr/>
        </p:nvSpPr>
        <p:spPr>
          <a:xfrm>
            <a:off x="1475400" y="3993151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rPr>
              <a:t>-</a:t>
            </a:r>
            <a:endParaRPr lang="en-US" sz="2800" i="1" dirty="0">
              <a:solidFill>
                <a:srgbClr val="FFFFFF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7" name="Rounded Rectangle 34">
            <a:extLst>
              <a:ext uri="{FF2B5EF4-FFF2-40B4-BE49-F238E27FC236}">
                <a16:creationId xmlns:a16="http://schemas.microsoft.com/office/drawing/2014/main" id="{B7366E9E-DD84-435B-9A84-97176B99F84D}"/>
              </a:ext>
            </a:extLst>
          </p:cNvPr>
          <p:cNvSpPr/>
          <p:nvPr/>
        </p:nvSpPr>
        <p:spPr>
          <a:xfrm>
            <a:off x="2069585" y="3557096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rPr>
              <a:t>e</a:t>
            </a:r>
          </a:p>
        </p:txBody>
      </p:sp>
      <p:cxnSp>
        <p:nvCxnSpPr>
          <p:cNvPr id="38" name="Elbow Connector 35">
            <a:extLst>
              <a:ext uri="{FF2B5EF4-FFF2-40B4-BE49-F238E27FC236}">
                <a16:creationId xmlns:a16="http://schemas.microsoft.com/office/drawing/2014/main" id="{F69111CF-AD0A-48E5-812C-928794F65E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3477" y="1875220"/>
            <a:ext cx="1141086" cy="267571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6">
            <a:extLst>
              <a:ext uri="{FF2B5EF4-FFF2-40B4-BE49-F238E27FC236}">
                <a16:creationId xmlns:a16="http://schemas.microsoft.com/office/drawing/2014/main" id="{43048DA7-9B0A-443A-921D-D60E42D74BBB}"/>
              </a:ext>
            </a:extLst>
          </p:cNvPr>
          <p:cNvSpPr/>
          <p:nvPr/>
        </p:nvSpPr>
        <p:spPr>
          <a:xfrm>
            <a:off x="8388081" y="3075475"/>
            <a:ext cx="492688" cy="492688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800" i="1" dirty="0">
                <a:solidFill>
                  <a:schemeClr val="bg1">
                    <a:lumMod val="40000"/>
                    <a:lumOff val="6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y</a:t>
            </a:r>
          </a:p>
        </p:txBody>
      </p:sp>
      <p:cxnSp>
        <p:nvCxnSpPr>
          <p:cNvPr id="40" name="Elbow Connector 37">
            <a:extLst>
              <a:ext uri="{FF2B5EF4-FFF2-40B4-BE49-F238E27FC236}">
                <a16:creationId xmlns:a16="http://schemas.microsoft.com/office/drawing/2014/main" id="{E4ADD473-D08F-49E0-9A61-C0CBD80713FB}"/>
              </a:ext>
            </a:extLst>
          </p:cNvPr>
          <p:cNvCxnSpPr/>
          <p:nvPr/>
        </p:nvCxnSpPr>
        <p:spPr>
          <a:xfrm rot="5400000">
            <a:off x="4742108" y="593521"/>
            <a:ext cx="871957" cy="6912681"/>
          </a:xfrm>
          <a:prstGeom prst="bentConnector3">
            <a:avLst>
              <a:gd name="adj1" fmla="val 131336"/>
            </a:avLst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FD08B0-44CB-4E23-8ECC-106DE22EE90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6015" y="3367539"/>
            <a:ext cx="45206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0">
            <a:extLst>
              <a:ext uri="{FF2B5EF4-FFF2-40B4-BE49-F238E27FC236}">
                <a16:creationId xmlns:a16="http://schemas.microsoft.com/office/drawing/2014/main" id="{5030B9FE-9356-4BED-B47E-6628B7E83522}"/>
              </a:ext>
            </a:extLst>
          </p:cNvPr>
          <p:cNvSpPr/>
          <p:nvPr/>
        </p:nvSpPr>
        <p:spPr>
          <a:xfrm>
            <a:off x="2597946" y="2028116"/>
            <a:ext cx="3278933" cy="2527263"/>
          </a:xfrm>
          <a:prstGeom prst="roundRect">
            <a:avLst/>
          </a:prstGeom>
          <a:noFill/>
          <a:ln w="38100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>
              <a:solidFill>
                <a:srgbClr val="E8D3A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F0AD7A-C101-419B-A872-BE6797E0410C}"/>
              </a:ext>
            </a:extLst>
          </p:cNvPr>
          <p:cNvSpPr/>
          <p:nvPr/>
        </p:nvSpPr>
        <p:spPr>
          <a:xfrm>
            <a:off x="642508" y="1256357"/>
            <a:ext cx="77455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33006F">
                    <a:lumMod val="40000"/>
                    <a:lumOff val="60000"/>
                  </a:srgbClr>
                </a:solidFill>
                <a:ea typeface="Calibri" charset="0"/>
                <a:cs typeface="Calibri" charset="0"/>
              </a:rPr>
              <a:t>human</a:t>
            </a:r>
            <a:r>
              <a:rPr lang="en-US" sz="4000" b="1" dirty="0">
                <a:solidFill>
                  <a:srgbClr val="FFFFFF"/>
                </a:solidFill>
                <a:ea typeface="Calibri" charset="0"/>
                <a:cs typeface="Calibri" charset="0"/>
              </a:rPr>
              <a:t>/</a:t>
            </a:r>
            <a:r>
              <a:rPr lang="en-US" sz="4000" b="1" dirty="0">
                <a:solidFill>
                  <a:srgbClr val="FFC000"/>
                </a:solidFill>
                <a:ea typeface="Calibri" charset="0"/>
                <a:cs typeface="Calibri" charset="0"/>
              </a:rPr>
              <a:t>machine </a:t>
            </a:r>
            <a:r>
              <a:rPr lang="en-US" sz="4000" b="1" dirty="0">
                <a:solidFill>
                  <a:schemeClr val="tx2"/>
                </a:solidFill>
                <a:ea typeface="Calibri" charset="0"/>
                <a:cs typeface="Calibri" charset="0"/>
              </a:rPr>
              <a:t>system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38CE3144-3A9A-4080-AF4C-E7D2DAD0FF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0216" y="2018699"/>
            <a:ext cx="2807932" cy="715759"/>
          </a:xfrm>
        </p:spPr>
        <p:txBody>
          <a:bodyPr>
            <a:normAutofit/>
          </a:bodyPr>
          <a:lstStyle/>
          <a:p>
            <a:pPr algn="l"/>
            <a:r>
              <a:rPr lang="en-US" altLang="en-US" sz="2800" dirty="0">
                <a:solidFill>
                  <a:srgbClr val="C00000"/>
                </a:solidFill>
                <a:ea typeface="ＭＳ Ｐゴシック" charset="-128"/>
              </a:rPr>
              <a:t>feedforward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76031379-664F-4AE7-9344-98E98D61A817}"/>
              </a:ext>
            </a:extLst>
          </p:cNvPr>
          <p:cNvSpPr txBox="1">
            <a:spLocks/>
          </p:cNvSpPr>
          <p:nvPr/>
        </p:nvSpPr>
        <p:spPr>
          <a:xfrm>
            <a:off x="3702863" y="3959189"/>
            <a:ext cx="2807932" cy="7157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800" b="1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2800" dirty="0">
                <a:solidFill>
                  <a:srgbClr val="0070C0"/>
                </a:solidFill>
                <a:ea typeface="ＭＳ Ｐゴシック" charset="-128"/>
              </a:rPr>
              <a:t>feedback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5D1EA59-8B42-4128-AC47-6DE66474DB48}"/>
              </a:ext>
            </a:extLst>
          </p:cNvPr>
          <p:cNvSpPr txBox="1">
            <a:spLocks/>
          </p:cNvSpPr>
          <p:nvPr/>
        </p:nvSpPr>
        <p:spPr>
          <a:xfrm>
            <a:off x="0" y="5025242"/>
            <a:ext cx="9144000" cy="1140181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Grande" charset="0"/>
              <a:buChar char="•"/>
              <a:defRPr sz="3200" b="0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4008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0" i="0" kern="120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0" i="0" kern="120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McRuer</a:t>
            </a:r>
            <a:r>
              <a:rPr lang="en-US" sz="1600" dirty="0"/>
              <a:t>, </a:t>
            </a:r>
            <a:r>
              <a:rPr lang="en-US" sz="1600" dirty="0" err="1"/>
              <a:t>Jex</a:t>
            </a:r>
            <a:r>
              <a:rPr lang="en-US" sz="1600" dirty="0"/>
              <a:t> </a:t>
            </a:r>
            <a:r>
              <a:rPr lang="en-US" sz="1600" i="1" dirty="0"/>
              <a:t>IEEE Transactions on Human Factors in Electronics</a:t>
            </a:r>
            <a:r>
              <a:rPr lang="en-US" sz="1600" dirty="0"/>
              <a:t> 1967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A Review of Quasi-Linear Pilot Models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Yu, Gillespie, Freudenberg, Cook </a:t>
            </a:r>
            <a:r>
              <a:rPr lang="en-US" sz="1600" i="1" dirty="0"/>
              <a:t>IEEE CDC</a:t>
            </a:r>
            <a:r>
              <a:rPr lang="en-US" sz="1600" dirty="0"/>
              <a:t> 2014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/>
              <a:t>Human control strategies in pursuit tracking with a disturbance input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0E27A2B-57BE-4937-8F2A-7F0E6F1F3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2200"/>
            <a:ext cx="685800" cy="685800"/>
          </a:xfrm>
          <a:prstGeom prst="rect">
            <a:avLst/>
          </a:prstGeom>
        </p:spPr>
      </p:pic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384A255F-E781-4F13-A4F1-DE9736C6D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1364" y="6174941"/>
            <a:ext cx="5836024" cy="683059"/>
          </a:xfrm>
          <a:solidFill>
            <a:srgbClr val="000000"/>
          </a:solidFill>
        </p:spPr>
        <p:txBody>
          <a:bodyPr anchor="b"/>
          <a:lstStyle/>
          <a:p>
            <a:pPr marL="0" indent="0">
              <a:lnSpc>
                <a:spcPts val="1500"/>
              </a:lnSpc>
              <a:spcBef>
                <a:spcPts val="0"/>
              </a:spcBef>
              <a:buNone/>
            </a:pPr>
            <a:r>
              <a:rPr lang="en-US" sz="1600" dirty="0" err="1"/>
              <a:t>Yamagami</a:t>
            </a:r>
            <a:r>
              <a:rPr lang="en-US" sz="1600" dirty="0"/>
              <a:t>, Howell, Roth, Burden </a:t>
            </a:r>
            <a:r>
              <a:rPr lang="en-US" sz="1600" i="1" dirty="0"/>
              <a:t>IFAC CPHS 2018</a:t>
            </a:r>
            <a:endParaRPr lang="en-US" sz="1600" dirty="0"/>
          </a:p>
          <a:p>
            <a:pPr marL="0" indent="0">
              <a:lnSpc>
                <a:spcPts val="1500"/>
              </a:lnSpc>
              <a:spcBef>
                <a:spcPts val="0"/>
              </a:spcBef>
              <a:buNone/>
            </a:pPr>
            <a:r>
              <a:rPr lang="en-US" sz="1600" i="1" dirty="0"/>
              <a:t>Contributions of feedforward and feedback control in a manual trajectory-tracking task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A67D48F-609A-4852-AFE5-7D7F7AE0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173866"/>
            <a:ext cx="685800" cy="685800"/>
          </a:xfrm>
          <a:prstGeom prst="rect">
            <a:avLst/>
          </a:prstGeom>
          <a:ln w="38100"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56B4DA7-DEEC-47D8-93BF-92995E280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72200"/>
            <a:ext cx="685800" cy="685800"/>
          </a:xfrm>
          <a:prstGeom prst="rect">
            <a:avLst/>
          </a:prstGeom>
          <a:ln w="38100">
            <a:noFill/>
          </a:ln>
        </p:spPr>
      </p:pic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AAAFD90D-60F8-491B-B6F1-2CBE21E8D9F9}"/>
              </a:ext>
            </a:extLst>
          </p:cNvPr>
          <p:cNvSpPr txBox="1">
            <a:spLocks/>
          </p:cNvSpPr>
          <p:nvPr/>
        </p:nvSpPr>
        <p:spPr>
          <a:xfrm>
            <a:off x="0" y="221068"/>
            <a:ext cx="9144000" cy="952676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800" b="1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H:  </a:t>
            </a:r>
            <a:r>
              <a:rPr lang="en-US" dirty="0"/>
              <a:t>humans use </a:t>
            </a:r>
            <a:r>
              <a:rPr lang="en-US" dirty="0">
                <a:solidFill>
                  <a:srgbClr val="FF0000"/>
                </a:solidFill>
              </a:rPr>
              <a:t>feedforward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431261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1D949-92A5-4103-AB7E-D46CE509C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52676"/>
          </a:xfrm>
        </p:spPr>
        <p:txBody>
          <a:bodyPr/>
          <a:lstStyle/>
          <a:p>
            <a:r>
              <a:rPr lang="en-US" dirty="0"/>
              <a:t>machine learning and data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901DB-9093-4C21-AED9-1A7061165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51" r="11222" b="6839"/>
          <a:stretch/>
        </p:blipFill>
        <p:spPr>
          <a:xfrm>
            <a:off x="-3142" y="1132840"/>
            <a:ext cx="9150283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5637" y="0"/>
            <a:ext cx="8312727" cy="6858000"/>
          </a:xfrm>
        </p:spPr>
        <p:txBody>
          <a:bodyPr/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92673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E7A22-85E6-4CBA-9197-36F30720A1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0599" y="0"/>
            <a:ext cx="8289768" cy="6858000"/>
          </a:xfrm>
        </p:spPr>
        <p:txBody>
          <a:bodyPr anchor="ctr"/>
          <a:lstStyle/>
          <a:p>
            <a:r>
              <a:rPr lang="en-US" dirty="0"/>
              <a:t>This course focused on </a:t>
            </a:r>
            <a:r>
              <a:rPr lang="en-US" b="1" i="1" dirty="0"/>
              <a:t>analysis</a:t>
            </a:r>
            <a:r>
              <a:rPr lang="en-US" dirty="0"/>
              <a:t> and </a:t>
            </a:r>
            <a:r>
              <a:rPr lang="en-US" b="1" i="1" dirty="0"/>
              <a:t>design</a:t>
            </a:r>
            <a:r>
              <a:rPr lang="en-US" dirty="0"/>
              <a:t> of (linear) feedback control systems.</a:t>
            </a:r>
          </a:p>
          <a:p>
            <a:endParaRPr lang="en-US" dirty="0"/>
          </a:p>
          <a:p>
            <a:r>
              <a:rPr lang="en-US" dirty="0"/>
              <a:t>You learned to understand and engineer control in robotics, embedded systems, electrical circuits, power systems, and biology.</a:t>
            </a:r>
          </a:p>
          <a:p>
            <a:endParaRPr lang="en-US" dirty="0"/>
          </a:p>
          <a:p>
            <a:r>
              <a:rPr lang="en-US" dirty="0"/>
              <a:t>We built on your background in calculus, signal processing, and linear algebra, providing new analytical and computational tools.</a:t>
            </a:r>
          </a:p>
        </p:txBody>
      </p:sp>
    </p:spTree>
    <p:extLst>
      <p:ext uri="{BB962C8B-B14F-4D97-AF65-F5344CB8AC3E}">
        <p14:creationId xmlns:p14="http://schemas.microsoft.com/office/powerpoint/2010/main" val="327369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8750D6-667B-4825-A4B1-305298C6B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0A6B8-6A59-4E90-B88B-E8690D48B3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2794" y="1869621"/>
            <a:ext cx="8741205" cy="498837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represent</a:t>
            </a:r>
            <a:r>
              <a:rPr lang="en-US" sz="2000" dirty="0">
                <a:latin typeface="LatoWeb"/>
              </a:rPr>
              <a:t> a linear system in state space and transfer function form;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determine</a:t>
            </a:r>
            <a:r>
              <a:rPr lang="en-US" sz="2000" dirty="0">
                <a:latin typeface="LatoWeb"/>
              </a:rPr>
              <a:t> the effects caused by including feedback in a system;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linearize</a:t>
            </a:r>
            <a:r>
              <a:rPr lang="en-US" sz="2000" dirty="0">
                <a:latin typeface="LatoWeb"/>
              </a:rPr>
              <a:t> a nonlinear system around an operating point;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determine</a:t>
            </a:r>
            <a:r>
              <a:rPr lang="en-US" sz="2000" dirty="0">
                <a:latin typeface="LatoWeb"/>
              </a:rPr>
              <a:t> if a system is stable;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understand</a:t>
            </a:r>
            <a:r>
              <a:rPr lang="en-US" sz="2000" dirty="0">
                <a:latin typeface="LatoWeb"/>
              </a:rPr>
              <a:t> sensitivity and noise/disturbance rejection properties;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apply</a:t>
            </a:r>
            <a:r>
              <a:rPr lang="en-US" sz="2000" dirty="0">
                <a:latin typeface="LatoWeb"/>
              </a:rPr>
              <a:t> scientific computing tools to model, design and simulate systems;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determine</a:t>
            </a:r>
            <a:r>
              <a:rPr lang="en-US" sz="2000" dirty="0">
                <a:latin typeface="LatoWeb"/>
              </a:rPr>
              <a:t> the performance of a system analytically and from simulation;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apply</a:t>
            </a:r>
            <a:r>
              <a:rPr lang="en-US" sz="2000" dirty="0">
                <a:latin typeface="LatoWeb"/>
              </a:rPr>
              <a:t> root locus, frequency response and full-state feedback methods to design a feedback control system to meet performance requirements;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design</a:t>
            </a:r>
            <a:r>
              <a:rPr lang="en-US" sz="2000" dirty="0">
                <a:latin typeface="LatoWeb"/>
              </a:rPr>
              <a:t> a full-state observer for a system;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 apply</a:t>
            </a:r>
            <a:r>
              <a:rPr lang="en-US" sz="2000" dirty="0">
                <a:latin typeface="LatoWeb"/>
              </a:rPr>
              <a:t> observer + controller to estimate and stabilize a system’s state.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760F3-BBE3-49DE-B811-964E6FC4561A}"/>
              </a:ext>
            </a:extLst>
          </p:cNvPr>
          <p:cNvSpPr/>
          <p:nvPr/>
        </p:nvSpPr>
        <p:spPr>
          <a:xfrm>
            <a:off x="0" y="11878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800" dirty="0">
                <a:solidFill>
                  <a:srgbClr val="FFFFFF"/>
                </a:solidFill>
                <a:latin typeface="LatoWeb"/>
                <a:cs typeface="Calibri" charset="0"/>
              </a:rPr>
              <a:t>it’s the end of the course – you (should) be able to:</a:t>
            </a:r>
          </a:p>
        </p:txBody>
      </p:sp>
    </p:spTree>
    <p:extLst>
      <p:ext uri="{BB962C8B-B14F-4D97-AF65-F5344CB8AC3E}">
        <p14:creationId xmlns:p14="http://schemas.microsoft.com/office/powerpoint/2010/main" val="340009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5637" y="0"/>
            <a:ext cx="8312727" cy="6858000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39782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5637" y="1"/>
            <a:ext cx="8312727" cy="1151846"/>
          </a:xfrm>
        </p:spPr>
        <p:txBody>
          <a:bodyPr/>
          <a:lstStyle/>
          <a:p>
            <a:r>
              <a:rPr lang="en-US" dirty="0"/>
              <a:t>coursework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DCFCC-34F5-4A41-87E8-A7040FC5AB0C}"/>
              </a:ext>
            </a:extLst>
          </p:cNvPr>
          <p:cNvSpPr txBox="1">
            <a:spLocks/>
          </p:cNvSpPr>
          <p:nvPr/>
        </p:nvSpPr>
        <p:spPr>
          <a:xfrm>
            <a:off x="0" y="1151845"/>
            <a:ext cx="9144000" cy="5706153"/>
          </a:xfr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b="1" dirty="0">
                <a:solidFill>
                  <a:schemeClr val="tx2"/>
                </a:solidFill>
              </a:rPr>
              <a:t>448/449:  capstone design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458:  Power electronics controls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466:  Neural computation and engineering laboratory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547: Advanced linear control systems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548: Linear multi-input / multi-output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549: State estimation and system identification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550: Optimal control 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552: Power systems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570: Geometric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582: Digital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583: Nonlinear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585: Adaptive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593: Feedforward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594: Robust control 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597: Network control</a:t>
            </a:r>
          </a:p>
        </p:txBody>
      </p:sp>
    </p:spTree>
    <p:extLst>
      <p:ext uri="{BB962C8B-B14F-4D97-AF65-F5344CB8AC3E}">
        <p14:creationId xmlns:p14="http://schemas.microsoft.com/office/powerpoint/2010/main" val="39765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Google Shape;61;p14"/>
          <p:cNvGraphicFramePr/>
          <p:nvPr>
            <p:extLst>
              <p:ext uri="{D42A27DB-BD31-4B8C-83A1-F6EECF244321}">
                <p14:modId xmlns:p14="http://schemas.microsoft.com/office/powerpoint/2010/main" val="2515134760"/>
              </p:ext>
            </p:extLst>
          </p:nvPr>
        </p:nvGraphicFramePr>
        <p:xfrm>
          <a:off x="54550" y="1277550"/>
          <a:ext cx="9089450" cy="548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4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0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</a:rPr>
                        <a:t>Prof. Linda Bushnell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networked control, cyber security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Sam Burden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sensorimotor control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Howard Chizeck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brain-computer interface (BCI)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Maryam Fazel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convex optimization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Blake Hannaford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medical robotics, telerobotics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Eric Klavins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systems biology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Alex Mamishev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sensor design and integration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Lillian Ratliff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cyber-physical systems (CPS)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Matt Reynolds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ultra-low power sensing, computation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Georg Seelig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systems biology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Eli Shlizerman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data-driven dynamical systems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Baosen Zhang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cyber-physical systems (CPS)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703" y="3296804"/>
            <a:ext cx="1085297" cy="108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736" y="2949324"/>
            <a:ext cx="959352" cy="9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985" y="4902530"/>
            <a:ext cx="959352" cy="96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6182" y="2217397"/>
            <a:ext cx="890340" cy="89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0274" y="1773727"/>
            <a:ext cx="1011527" cy="101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2984" y="1425544"/>
            <a:ext cx="959352" cy="9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43484" y="5308618"/>
            <a:ext cx="959319" cy="95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7464" y="5525452"/>
            <a:ext cx="1011525" cy="10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6898" y="3742965"/>
            <a:ext cx="1011525" cy="10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21680" y="4587868"/>
            <a:ext cx="959319" cy="95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79343" y="2573860"/>
            <a:ext cx="986634" cy="98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43451" y="4115010"/>
            <a:ext cx="959385" cy="959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05F59CF-3BD9-485A-B161-E35FDD9362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26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800" b="1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research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1D949-92A5-4103-AB7E-D46CE509C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52676"/>
          </a:xfrm>
        </p:spPr>
        <p:txBody>
          <a:bodyPr/>
          <a:lstStyle/>
          <a:p>
            <a:r>
              <a:rPr lang="en-US" dirty="0"/>
              <a:t>robotics and AI – ECE 448/9</a:t>
            </a:r>
          </a:p>
        </p:txBody>
      </p:sp>
      <p:pic>
        <p:nvPicPr>
          <p:cNvPr id="4" name="Stanford Autonomous Helicopter - Airshow #2">
            <a:hlinkClick r:id="" action="ppaction://media"/>
            <a:extLst>
              <a:ext uri="{FF2B5EF4-FFF2-40B4-BE49-F238E27FC236}">
                <a16:creationId xmlns:a16="http://schemas.microsoft.com/office/drawing/2014/main" id="{F1C01B82-C434-4E49-BAF0-9A4048A6E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305" y="1179353"/>
            <a:ext cx="4509981" cy="2536864"/>
          </a:xfrm>
          <a:prstGeom prst="rect">
            <a:avLst/>
          </a:prstGeom>
          <a:ln w="76200">
            <a:noFill/>
          </a:ln>
        </p:spPr>
      </p:pic>
      <p:pic>
        <p:nvPicPr>
          <p:cNvPr id="6" name="Learning hand-eye coordination for robotic grasping">
            <a:hlinkClick r:id="" action="ppaction://media"/>
            <a:extLst>
              <a:ext uri="{FF2B5EF4-FFF2-40B4-BE49-F238E27FC236}">
                <a16:creationId xmlns:a16="http://schemas.microsoft.com/office/drawing/2014/main" id="{8FE58950-FACD-4677-9E35-F6E9AE32987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17589" y="1179353"/>
            <a:ext cx="4509981" cy="2536864"/>
          </a:xfrm>
          <a:prstGeom prst="rect">
            <a:avLst/>
          </a:prstGeom>
          <a:ln w="76200">
            <a:noFill/>
          </a:ln>
        </p:spPr>
      </p:pic>
      <p:pic>
        <p:nvPicPr>
          <p:cNvPr id="7" name="Real Time Quad Rotor Path Planning for Mobile Obstacle Avoidance Using Convex Optimization">
            <a:hlinkClick r:id="" action="ppaction://media"/>
            <a:extLst>
              <a:ext uri="{FF2B5EF4-FFF2-40B4-BE49-F238E27FC236}">
                <a16:creationId xmlns:a16="http://schemas.microsoft.com/office/drawing/2014/main" id="{4BCDF86B-3876-4CE3-8B4E-DADBD02A997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57" y="3822944"/>
            <a:ext cx="4526570" cy="2546196"/>
          </a:xfrm>
          <a:prstGeom prst="rect">
            <a:avLst/>
          </a:prstGeom>
          <a:ln w="76200">
            <a:noFill/>
          </a:ln>
        </p:spPr>
      </p:pic>
      <p:pic>
        <p:nvPicPr>
          <p:cNvPr id="8" name="drc-win">
            <a:hlinkClick r:id="" action="ppaction://media"/>
            <a:extLst>
              <a:ext uri="{FF2B5EF4-FFF2-40B4-BE49-F238E27FC236}">
                <a16:creationId xmlns:a16="http://schemas.microsoft.com/office/drawing/2014/main" id="{D2B86595-4E74-44DC-8BE7-3A3C3A4273D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17589" y="3831833"/>
            <a:ext cx="4509983" cy="2536865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394666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5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8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1D949-92A5-4103-AB7E-D46CE509C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52676"/>
          </a:xfrm>
        </p:spPr>
        <p:txBody>
          <a:bodyPr/>
          <a:lstStyle/>
          <a:p>
            <a:r>
              <a:rPr lang="en-US" dirty="0" err="1"/>
              <a:t>neuroengineering</a:t>
            </a:r>
            <a:r>
              <a:rPr lang="en-US" dirty="0"/>
              <a:t> – ECE 466</a:t>
            </a:r>
          </a:p>
        </p:txBody>
      </p:sp>
      <p:pic>
        <p:nvPicPr>
          <p:cNvPr id="4" name="hmi-jan">
            <a:hlinkClick r:id="" action="ppaction://media"/>
            <a:extLst>
              <a:ext uri="{FF2B5EF4-FFF2-40B4-BE49-F238E27FC236}">
                <a16:creationId xmlns:a16="http://schemas.microsoft.com/office/drawing/2014/main" id="{E7108B5A-60A6-4280-9B52-E4B51088A9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8198" y="4320203"/>
            <a:ext cx="4565802" cy="2568263"/>
          </a:xfrm>
          <a:prstGeom prst="rect">
            <a:avLst/>
          </a:prstGeom>
        </p:spPr>
      </p:pic>
      <p:pic>
        <p:nvPicPr>
          <p:cNvPr id="6" name="hmi-walking">
            <a:hlinkClick r:id="" action="ppaction://media"/>
            <a:extLst>
              <a:ext uri="{FF2B5EF4-FFF2-40B4-BE49-F238E27FC236}">
                <a16:creationId xmlns:a16="http://schemas.microsoft.com/office/drawing/2014/main" id="{E61CA597-5D14-4783-9878-C1BC5E8D8C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4320290"/>
            <a:ext cx="4572000" cy="2571750"/>
          </a:xfrm>
          <a:prstGeom prst="rect">
            <a:avLst/>
          </a:prstGeom>
        </p:spPr>
      </p:pic>
      <p:pic>
        <p:nvPicPr>
          <p:cNvPr id="3080" name="Picture 8" descr="neuroeng-bci-jan.jpg">
            <a:extLst>
              <a:ext uri="{FF2B5EF4-FFF2-40B4-BE49-F238E27FC236}">
                <a16:creationId xmlns:a16="http://schemas.microsoft.com/office/drawing/2014/main" id="{A001BB9B-EDBA-42F0-9B30-DE0FEC24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52" y="975026"/>
            <a:ext cx="5025747" cy="334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0FFF7E1-BFE2-485C-AFE8-618DAF5E2D64}"/>
              </a:ext>
            </a:extLst>
          </p:cNvPr>
          <p:cNvGrpSpPr/>
          <p:nvPr/>
        </p:nvGrpSpPr>
        <p:grpSpPr>
          <a:xfrm>
            <a:off x="0" y="961624"/>
            <a:ext cx="4564166" cy="3345264"/>
            <a:chOff x="0" y="487470"/>
            <a:chExt cx="3508811" cy="2571751"/>
          </a:xfrm>
        </p:grpSpPr>
        <p:pic>
          <p:nvPicPr>
            <p:cNvPr id="3079" name="Picture 7" descr="neuro-collins-nature.jpg">
              <a:extLst>
                <a:ext uri="{FF2B5EF4-FFF2-40B4-BE49-F238E27FC236}">
                  <a16:creationId xmlns:a16="http://schemas.microsoft.com/office/drawing/2014/main" id="{E232CEFF-BD86-476D-ADBE-2CEC508F62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/>
            <a:stretch/>
          </p:blipFill>
          <p:spPr bwMode="auto">
            <a:xfrm>
              <a:off x="2131023" y="487470"/>
              <a:ext cx="1377788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neuro-collins-nature.jpg">
              <a:extLst>
                <a:ext uri="{FF2B5EF4-FFF2-40B4-BE49-F238E27FC236}">
                  <a16:creationId xmlns:a16="http://schemas.microsoft.com/office/drawing/2014/main" id="{324E1253-8F53-4762-8752-69491857EB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641" b="46972"/>
            <a:stretch/>
          </p:blipFill>
          <p:spPr bwMode="auto">
            <a:xfrm>
              <a:off x="0" y="487470"/>
              <a:ext cx="2131022" cy="257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480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0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8161</TotalTime>
  <Words>707</Words>
  <Application>Microsoft Office PowerPoint</Application>
  <PresentationFormat>On-screen Show (4:3)</PresentationFormat>
  <Paragraphs>150</Paragraphs>
  <Slides>17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Calibri</vt:lpstr>
      <vt:lpstr>Encode Sans Normal Black</vt:lpstr>
      <vt:lpstr>Georgia</vt:lpstr>
      <vt:lpstr>Helvetica Neue</vt:lpstr>
      <vt:lpstr>LatoWeb</vt:lpstr>
      <vt:lpstr>Lucida Grande</vt:lpstr>
      <vt:lpstr>LucidaGrande</vt:lpstr>
      <vt:lpstr>Open Sans Light</vt:lpstr>
      <vt:lpstr>Uni Sans Regular</vt:lpstr>
      <vt:lpstr>Custom Design</vt:lpstr>
      <vt:lpstr>1_Custom Design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Sam A Burden</cp:lastModifiedBy>
  <cp:revision>241</cp:revision>
  <dcterms:created xsi:type="dcterms:W3CDTF">2014-10-14T00:51:43Z</dcterms:created>
  <dcterms:modified xsi:type="dcterms:W3CDTF">2019-12-03T20:30:29Z</dcterms:modified>
</cp:coreProperties>
</file>